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9" r:id="rId3"/>
    <p:sldId id="296" r:id="rId4"/>
    <p:sldId id="306" r:id="rId5"/>
    <p:sldId id="295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1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65" autoAdjust="0"/>
    <p:restoredTop sz="94660"/>
  </p:normalViewPr>
  <p:slideViewPr>
    <p:cSldViewPr snapToGrid="0">
      <p:cViewPr varScale="1">
        <p:scale>
          <a:sx n="73" d="100"/>
          <a:sy n="73" d="100"/>
        </p:scale>
        <p:origin x="2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8/31/2022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8/31/2022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collections.albert-kahn.hauts-de-seine.fr/document/paris-viie-arr-france-le-cinma-cin-magic-palace-28-avenue-de-la-motte-picquet/617a7a41cf8b8968b33785fa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collections.albert-kahn.hauts-de-seine.fr/document/paris-ve-arr-france-devanture-du-cinma-du-panthon-13-rue-victor-cousin/617a7a3fcf8b8968b3363218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collections.albert-kahn.hauts-de-seine.fr/document/paris-xe-arr-france-cinma-tivoli-au-14-rue-de-la-douane-actuelle-rue-du-faubourg-du-temple-vers-le-n-19/617a7a42cf8b8968b3379e14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ollections.albert-kahn.hauts-de-seine.fr/document/paris-france-quelques-thtres-et-cinmas-des-grands-boulevards/617aa7e0cf8b8968b338b94b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hyperlink" Target="https://collections.albert-kahn.hauts-de-seine.fr/streaming/ak-fr/615af89561b5a61d91eafeab.blob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ections.albert-kahn.hauts-de-seine.fr/cms/cgu_media" TargetMode="External"/><Relationship Id="rId2" Type="http://schemas.openxmlformats.org/officeDocument/2006/relationships/hyperlink" Target="https://collections.albert-kahn.hauts-de-seine.fr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collections.albert-kahn.hauts-de-seine.fr/document/paris-xviie-arr-france-cinema-lutetia-wagram-31-et-33-avenue-de-wagram/617a7a41cf8b8968b3377db3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collections.albert-kahn.hauts-de-seine.fr/document/paris-xie-arr-france-le-grand-cinema-plaisir-au-95-rue-de-la-roquette/617a7a41cf8b8968b3377ddd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collections.albert-kahn.hauts-de-seine.fr/document/paris-xiiie-arr-france-le-cinma-path-gobelins-ou-palais-des-gobelins/617a7a41cf8b8968b3377dee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llections.albert-kahn.hauts-de-seine.fr/document/paris-xviiie-arr-france-le-cinma-palais-rochechouart-l-angle-de-la-rue-seveste-et-du-boulevard-rochechouart/617a7a41cf8b8968b3377df2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collections.albert-kahn.hauts-de-seine.fr/document/paris-xe-arr-france-cinma-des-folies-dramatiques-rue-de-bondy-actuelle-rue-ren-boulanger/617a7a41cf8b8968b3378303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collections.albert-kahn.hauts-de-seine.fr/document/paris-ixe-arr-france-cinma-pigalle-au-11-place-pigalle/617a7a41cf8b8968b337831a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5000" b="1" cap="none" dirty="0" smtClean="0">
                <a:latin typeface="Century Gothic" panose="020B0502020202020204" pitchFamily="34" charset="0"/>
              </a:rPr>
              <a:t>Les lieux du cinéma</a:t>
            </a:r>
            <a:endParaRPr lang="fr-FR" sz="5000" b="1" cap="none" dirty="0">
              <a:latin typeface="Century Gothic" panose="020B0502020202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000" dirty="0" smtClean="0">
                <a:latin typeface="Century Gothic" panose="020B0502020202020204" pitchFamily="34" charset="0"/>
              </a:rPr>
              <a:t>Ciné 08-19</a:t>
            </a:r>
          </a:p>
          <a:p>
            <a:r>
              <a:rPr lang="fr-FR" sz="2000" b="1" dirty="0" smtClean="0">
                <a:latin typeface="Century Gothic" panose="020B0502020202020204" pitchFamily="34" charset="0"/>
              </a:rPr>
              <a:t>Atelier </a:t>
            </a:r>
            <a:r>
              <a:rPr lang="fr-FR" sz="2000" b="1" dirty="0" smtClean="0">
                <a:latin typeface="Century Gothic" panose="020B0502020202020204" pitchFamily="34" charset="0"/>
              </a:rPr>
              <a:t>pédagogique</a:t>
            </a:r>
          </a:p>
          <a:p>
            <a:r>
              <a:rPr lang="fr-FR" sz="2000" dirty="0" smtClean="0">
                <a:latin typeface="Century Gothic" panose="020B0502020202020204" pitchFamily="34" charset="0"/>
              </a:rPr>
              <a:t>Corpus documentaire</a:t>
            </a:r>
          </a:p>
          <a:p>
            <a:endParaRPr lang="fr-FR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11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705392" y="393700"/>
            <a:ext cx="2241489" cy="1004026"/>
          </a:xfrm>
        </p:spPr>
        <p:txBody>
          <a:bodyPr>
            <a:normAutofit/>
          </a:bodyPr>
          <a:lstStyle/>
          <a:p>
            <a:r>
              <a:rPr lang="fr-FR" sz="2000" b="1" cap="none" dirty="0" smtClean="0">
                <a:latin typeface="Century Gothic" panose="020B0502020202020204" pitchFamily="34" charset="0"/>
              </a:rPr>
              <a:t>Le cinéma Ciné-</a:t>
            </a:r>
            <a:r>
              <a:rPr lang="fr-FR" sz="2000" b="1" cap="none" dirty="0" err="1" smtClean="0">
                <a:latin typeface="Century Gothic" panose="020B0502020202020204" pitchFamily="34" charset="0"/>
              </a:rPr>
              <a:t>Magic</a:t>
            </a:r>
            <a:r>
              <a:rPr lang="fr-FR" sz="2000" b="1" cap="none" dirty="0" smtClean="0">
                <a:latin typeface="Century Gothic" panose="020B0502020202020204" pitchFamily="34" charset="0"/>
              </a:rPr>
              <a:t>-Palace</a:t>
            </a:r>
            <a:br>
              <a:rPr lang="fr-FR" sz="2000" b="1" cap="none" dirty="0" smtClean="0">
                <a:latin typeface="Century Gothic" panose="020B0502020202020204" pitchFamily="34" charset="0"/>
              </a:rPr>
            </a:br>
            <a:r>
              <a:rPr lang="fr-FR" sz="2000" dirty="0" smtClean="0">
                <a:latin typeface="GGkahnBold" panose="02000500000000000000" pitchFamily="2" charset="0"/>
              </a:rPr>
              <a:t>‣</a:t>
            </a:r>
            <a:r>
              <a:rPr lang="fr-FR" sz="2000" dirty="0" smtClean="0">
                <a:latin typeface="Century Gothic" panose="020B0502020202020204" pitchFamily="34" charset="0"/>
              </a:rPr>
              <a:t> Paris 7</a:t>
            </a:r>
            <a:r>
              <a:rPr lang="fr-FR" sz="2000" baseline="30000" dirty="0" smtClean="0">
                <a:latin typeface="Century Gothic" panose="020B0502020202020204" pitchFamily="34" charset="0"/>
              </a:rPr>
              <a:t>e</a:t>
            </a:r>
            <a:endParaRPr lang="fr-FR" sz="2000" i="1" cap="none" dirty="0">
              <a:latin typeface="Century Gothic" panose="020B0502020202020204" pitchFamily="34" charset="0"/>
            </a:endParaRPr>
          </a:p>
        </p:txBody>
      </p:sp>
      <p:sp>
        <p:nvSpPr>
          <p:cNvPr id="6" name="Espace réservé du texte 4"/>
          <p:cNvSpPr txBox="1">
            <a:spLocks/>
          </p:cNvSpPr>
          <p:nvPr/>
        </p:nvSpPr>
        <p:spPr>
          <a:xfrm>
            <a:off x="705392" y="1397726"/>
            <a:ext cx="2241489" cy="5123724"/>
          </a:xfrm>
          <a:prstGeom prst="rect">
            <a:avLst/>
          </a:prstGeom>
        </p:spPr>
        <p:txBody>
          <a:bodyPr vert="horz" lIns="180000" tIns="180000" rIns="180000" bIns="180000" rtlCol="0" anchor="b" anchorCtr="0">
            <a:normAutofit fontScale="92500"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Auguste Léon, « Le cinéma Ciné-</a:t>
            </a:r>
            <a:r>
              <a:rPr lang="fr-FR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Magic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-Palace 28 avenue de la Motte-</a:t>
            </a:r>
            <a:r>
              <a:rPr lang="fr-FR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Picquet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 », Paris 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7</a:t>
            </a:r>
            <a:r>
              <a:rPr lang="fr-FR" sz="1200" b="1" baseline="30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arrondissement, 10 août 1918, autochrome 9x12 cm, inv. A14684S, conservée au Musée départemental Albert-Kahn, 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Boulogne-Billancourt.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© Département des Hauts-de-Seine ;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Musée départemental Albert-Kahn ;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Collection des </a:t>
            </a:r>
            <a:r>
              <a:rPr lang="fr-FR" sz="12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Archives de la </a:t>
            </a:r>
            <a:r>
              <a:rPr lang="fr-FR" sz="12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Planète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Fiche </a:t>
            </a: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d’information </a:t>
            </a:r>
            <a:r>
              <a:rPr lang="fr-FR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consultable via ce lien : 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https://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collections.albert-kahn.hauts-de-seine.fr/document/paris-viie-arr-france-le-cinma-cin-magic-palace-28-avenue-de-la-motte-picquet/617a7a41cf8b8968b33785fa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fr-FR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" t="953" r="1743" b="2857"/>
          <a:stretch/>
        </p:blipFill>
        <p:spPr>
          <a:xfrm>
            <a:off x="3082834" y="-7863"/>
            <a:ext cx="9109166" cy="68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8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705392" y="393700"/>
            <a:ext cx="2241489" cy="977900"/>
          </a:xfrm>
        </p:spPr>
        <p:txBody>
          <a:bodyPr>
            <a:normAutofit/>
          </a:bodyPr>
          <a:lstStyle/>
          <a:p>
            <a:r>
              <a:rPr lang="fr-FR" sz="2000" b="1" cap="none" dirty="0" smtClean="0">
                <a:latin typeface="Century Gothic" panose="020B0502020202020204" pitchFamily="34" charset="0"/>
              </a:rPr>
              <a:t>Le cinéma du Panthéon</a:t>
            </a:r>
            <a:br>
              <a:rPr lang="fr-FR" sz="2000" b="1" cap="none" dirty="0" smtClean="0">
                <a:latin typeface="Century Gothic" panose="020B0502020202020204" pitchFamily="34" charset="0"/>
              </a:rPr>
            </a:br>
            <a:r>
              <a:rPr lang="fr-FR" sz="2000" dirty="0" smtClean="0">
                <a:latin typeface="GGkahnBold" panose="02000500000000000000" pitchFamily="2" charset="0"/>
              </a:rPr>
              <a:t>‣</a:t>
            </a:r>
            <a:r>
              <a:rPr lang="fr-FR" sz="2000" dirty="0" smtClean="0">
                <a:latin typeface="Century Gothic" panose="020B0502020202020204" pitchFamily="34" charset="0"/>
              </a:rPr>
              <a:t> Paris 5</a:t>
            </a:r>
            <a:r>
              <a:rPr lang="fr-FR" sz="2000" baseline="30000" dirty="0" smtClean="0">
                <a:latin typeface="Century Gothic" panose="020B0502020202020204" pitchFamily="34" charset="0"/>
              </a:rPr>
              <a:t>e</a:t>
            </a:r>
            <a:endParaRPr lang="fr-FR" sz="2000" i="1" cap="none" dirty="0">
              <a:latin typeface="Century Gothic" panose="020B0502020202020204" pitchFamily="34" charset="0"/>
            </a:endParaRPr>
          </a:p>
        </p:txBody>
      </p:sp>
      <p:sp>
        <p:nvSpPr>
          <p:cNvPr id="6" name="Espace réservé du texte 4"/>
          <p:cNvSpPr txBox="1">
            <a:spLocks/>
          </p:cNvSpPr>
          <p:nvPr/>
        </p:nvSpPr>
        <p:spPr>
          <a:xfrm>
            <a:off x="705392" y="1371600"/>
            <a:ext cx="2241489" cy="5149850"/>
          </a:xfrm>
          <a:prstGeom prst="rect">
            <a:avLst/>
          </a:prstGeom>
        </p:spPr>
        <p:txBody>
          <a:bodyPr vert="horz" lIns="180000" tIns="180000" rIns="180000" bIns="180000" rtlCol="0" anchor="b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Auguste Léon, « Devanture du cinéma du Panthéon, 13 rue Victor-Cousin », Paris 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5</a:t>
            </a:r>
            <a:r>
              <a:rPr lang="fr-FR" sz="1200" b="1" baseline="30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arrondissement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25 octobre 1918, autochrome 9x12 cm, inv. A14988, conservée au Musée départemental Albert-Kahn, 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Boulogne-Billancourt.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© Département des Hauts-de-Seine ;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Musée départemental Albert-Kahn ;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Collection des </a:t>
            </a:r>
            <a:r>
              <a:rPr lang="fr-FR" sz="12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Archives de la </a:t>
            </a:r>
            <a:r>
              <a:rPr lang="fr-FR" sz="12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Planète</a:t>
            </a:r>
            <a:endParaRPr lang="fr-FR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Fiche d’information consultable via ce lien :</a:t>
            </a:r>
            <a:r>
              <a:rPr lang="fr-FR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https://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collections.albert-kahn.hauts-de-seine.fr/document/paris-ve-arr-france-devanture-du-cinma-du-panthon-13-rue-victor-cousin/617a7a3fcf8b8968b3363218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fr-FR" sz="12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" t="2477" r="3581" b="2476"/>
          <a:stretch/>
        </p:blipFill>
        <p:spPr>
          <a:xfrm>
            <a:off x="3176275" y="1"/>
            <a:ext cx="9015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7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705392" y="393700"/>
            <a:ext cx="2241489" cy="729706"/>
          </a:xfrm>
        </p:spPr>
        <p:txBody>
          <a:bodyPr>
            <a:normAutofit/>
          </a:bodyPr>
          <a:lstStyle/>
          <a:p>
            <a:r>
              <a:rPr lang="fr-FR" sz="2000" b="1" cap="none" dirty="0" smtClean="0">
                <a:latin typeface="Century Gothic" panose="020B0502020202020204" pitchFamily="34" charset="0"/>
              </a:rPr>
              <a:t>Le cinéma Tivoli</a:t>
            </a:r>
            <a:br>
              <a:rPr lang="fr-FR" sz="2000" b="1" cap="none" dirty="0" smtClean="0">
                <a:latin typeface="Century Gothic" panose="020B0502020202020204" pitchFamily="34" charset="0"/>
              </a:rPr>
            </a:br>
            <a:r>
              <a:rPr lang="fr-FR" sz="2000" dirty="0" smtClean="0">
                <a:latin typeface="GGkahnBold" panose="02000500000000000000" pitchFamily="2" charset="0"/>
              </a:rPr>
              <a:t>‣</a:t>
            </a:r>
            <a:r>
              <a:rPr lang="fr-FR" sz="2000" dirty="0" smtClean="0">
                <a:latin typeface="Century Gothic" panose="020B0502020202020204" pitchFamily="34" charset="0"/>
              </a:rPr>
              <a:t> Paris 10</a:t>
            </a:r>
            <a:r>
              <a:rPr lang="fr-FR" sz="2000" baseline="30000" dirty="0" smtClean="0">
                <a:latin typeface="Century Gothic" panose="020B0502020202020204" pitchFamily="34" charset="0"/>
              </a:rPr>
              <a:t>e</a:t>
            </a:r>
            <a:endParaRPr lang="fr-FR" sz="2000" i="1" cap="none" dirty="0">
              <a:latin typeface="Century Gothic" panose="020B0502020202020204" pitchFamily="34" charset="0"/>
            </a:endParaRPr>
          </a:p>
        </p:txBody>
      </p:sp>
      <p:sp>
        <p:nvSpPr>
          <p:cNvPr id="6" name="Espace réservé du texte 4"/>
          <p:cNvSpPr txBox="1">
            <a:spLocks/>
          </p:cNvSpPr>
          <p:nvPr/>
        </p:nvSpPr>
        <p:spPr>
          <a:xfrm>
            <a:off x="705392" y="1123406"/>
            <a:ext cx="2241489" cy="5398044"/>
          </a:xfrm>
          <a:prstGeom prst="rect">
            <a:avLst/>
          </a:prstGeom>
        </p:spPr>
        <p:txBody>
          <a:bodyPr vert="horz" lIns="180000" tIns="180000" rIns="180000" bIns="180000" rtlCol="0" anchor="b" anchorCtr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Auguste Léon, « Cinéma Tivoli au 14 rue de la Douane, actuelle rue du Faubourg-du-Temple, vers le n°19 », Paris 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10</a:t>
            </a:r>
            <a:r>
              <a:rPr lang="fr-FR" sz="1200" b="1" baseline="30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arrondissement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11 décembre 1918, autochrome 9x12 cm, inv. A15062S, conservée au Musée départemental Albert-Kahn, Boulogne-Billancourt.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© Département des Hauts-de-Seine ;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Musée départemental Albert-Kahn ;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Collection des </a:t>
            </a:r>
            <a:r>
              <a:rPr lang="fr-FR" sz="12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Archives de la </a:t>
            </a:r>
            <a:r>
              <a:rPr lang="fr-FR" sz="12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Planète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Fiche </a:t>
            </a: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d’information </a:t>
            </a:r>
            <a:r>
              <a:rPr lang="fr-FR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consultable via ce lien : 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https://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collections.albert-kahn.hauts-de-seine.fr/document/paris-xe-arr-france-cinma-tivoli-au-14-rue-de-la-douane-actuelle-rue-du-faubourg-du-temple-vers-le-n-19/617a7a42cf8b8968b3379e14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fr-FR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" t="2477" r="2591" b="1714"/>
          <a:stretch/>
        </p:blipFill>
        <p:spPr>
          <a:xfrm>
            <a:off x="3097995" y="0"/>
            <a:ext cx="9094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6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705392" y="393700"/>
            <a:ext cx="2241489" cy="1252220"/>
          </a:xfrm>
        </p:spPr>
        <p:txBody>
          <a:bodyPr>
            <a:normAutofit/>
          </a:bodyPr>
          <a:lstStyle/>
          <a:p>
            <a:r>
              <a:rPr lang="fr-FR" sz="2000" b="1" cap="none" dirty="0" smtClean="0">
                <a:latin typeface="Century Gothic" panose="020B0502020202020204" pitchFamily="34" charset="0"/>
              </a:rPr>
              <a:t>Les cinémas des Grands Boulevards</a:t>
            </a:r>
            <a:br>
              <a:rPr lang="fr-FR" sz="2000" b="1" cap="none" dirty="0" smtClean="0">
                <a:latin typeface="Century Gothic" panose="020B0502020202020204" pitchFamily="34" charset="0"/>
              </a:rPr>
            </a:br>
            <a:r>
              <a:rPr lang="fr-FR" sz="2000" dirty="0" smtClean="0">
                <a:latin typeface="GGkahnBold" panose="02000500000000000000" pitchFamily="2" charset="0"/>
              </a:rPr>
              <a:t>‣</a:t>
            </a:r>
            <a:r>
              <a:rPr lang="fr-FR" sz="2000" dirty="0" smtClean="0">
                <a:latin typeface="Century Gothic" panose="020B0502020202020204" pitchFamily="34" charset="0"/>
              </a:rPr>
              <a:t> Paris</a:t>
            </a:r>
            <a:endParaRPr lang="fr-FR" sz="2000" i="1" cap="none" dirty="0">
              <a:latin typeface="Century Gothic" panose="020B0502020202020204" pitchFamily="34" charset="0"/>
            </a:endParaRPr>
          </a:p>
        </p:txBody>
      </p:sp>
      <p:sp>
        <p:nvSpPr>
          <p:cNvPr id="6" name="Espace réservé du texte 4"/>
          <p:cNvSpPr txBox="1">
            <a:spLocks/>
          </p:cNvSpPr>
          <p:nvPr/>
        </p:nvSpPr>
        <p:spPr>
          <a:xfrm>
            <a:off x="705392" y="1645920"/>
            <a:ext cx="2241489" cy="4875530"/>
          </a:xfrm>
          <a:prstGeom prst="rect">
            <a:avLst/>
          </a:prstGeom>
        </p:spPr>
        <p:txBody>
          <a:bodyPr vert="horz" lIns="180000" tIns="180000" rIns="180000" bIns="180000" rtlCol="0" anchor="b" anchorCtr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Lucien Le Saint, « Quelques théâtres et cinémas des Grands Boulevards » (extrait), Paris, 30 mars 1919, film négatif 35 mm 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noir et blanc muet, inv. AI48152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durée : 1 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minute 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21 secondes, conservé au Musée départemental Albert-Kahn, Boulogne-Billancourt.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© Département des Hauts-de-Seine ;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Musée départemental Albert-Kahn ;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Collection des </a:t>
            </a:r>
            <a:r>
              <a:rPr lang="fr-FR" sz="12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Archives de la </a:t>
            </a:r>
            <a:r>
              <a:rPr lang="fr-FR" sz="12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Planète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Fiche d’information consultable via ce lien</a:t>
            </a: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: 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https://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collections.albert-kahn.hauts-de-seine.fr/document/paris-france-quelques-thtres-et-cinmas-des-grands-boulevards/617aa7e0cf8b8968b338b94b</a:t>
            </a:r>
            <a:endParaRPr lang="fr-FR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32" y="5581650"/>
            <a:ext cx="732860" cy="732860"/>
          </a:xfrm>
          <a:prstGeom prst="rect">
            <a:avLst/>
          </a:prstGeom>
        </p:spPr>
      </p:pic>
      <p:sp>
        <p:nvSpPr>
          <p:cNvPr id="7" name="Espace réservé du texte 4"/>
          <p:cNvSpPr txBox="1">
            <a:spLocks/>
          </p:cNvSpPr>
          <p:nvPr/>
        </p:nvSpPr>
        <p:spPr>
          <a:xfrm>
            <a:off x="3861292" y="5581650"/>
            <a:ext cx="6108656" cy="1003300"/>
          </a:xfrm>
          <a:prstGeom prst="rect">
            <a:avLst/>
          </a:prstGeom>
        </p:spPr>
        <p:txBody>
          <a:bodyPr vert="horz" lIns="180000" tIns="180000" rIns="180000" bIns="18000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1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Vidéo </a:t>
            </a:r>
            <a:r>
              <a:rPr lang="fr-FR" sz="11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également téléchargeable sur le portail des collections du musée :</a:t>
            </a:r>
            <a:endParaRPr lang="fr-FR" sz="11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100" b="1" dirty="0">
                <a:solidFill>
                  <a:schemeClr val="tx1"/>
                </a:solidFill>
                <a:latin typeface="Century Gothic" panose="020B0502020202020204" pitchFamily="34" charset="0"/>
                <a:hlinkClick r:id="rId4"/>
              </a:rPr>
              <a:t>https://</a:t>
            </a:r>
            <a:r>
              <a:rPr lang="fr-FR" sz="1100" b="1" dirty="0" smtClean="0">
                <a:solidFill>
                  <a:schemeClr val="tx1"/>
                </a:solidFill>
                <a:latin typeface="Century Gothic" panose="020B0502020202020204" pitchFamily="34" charset="0"/>
                <a:hlinkClick r:id="rId4"/>
              </a:rPr>
              <a:t>collections.albert-kahn.hauts-de-seine.fr/streaming/ak-fr/615af89561b5a61d91eafeab.blob</a:t>
            </a:r>
            <a:r>
              <a:rPr lang="fr-FR" sz="11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fr-FR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151" y="0"/>
            <a:ext cx="7606937" cy="558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9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cap="none" dirty="0" smtClean="0">
                <a:latin typeface="Century Gothic" panose="020B0502020202020204" pitchFamily="34" charset="0"/>
              </a:rPr>
              <a:t>Musée départemental Albert-Kahn</a:t>
            </a:r>
            <a:endParaRPr lang="fr-FR" sz="4000" b="1" cap="none" dirty="0">
              <a:latin typeface="Century Gothic" panose="020B0502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45" y="560694"/>
            <a:ext cx="3840488" cy="14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1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cap="none" dirty="0" smtClean="0">
                <a:latin typeface="Century Gothic" panose="020B0502020202020204" pitchFamily="34" charset="0"/>
              </a:rPr>
              <a:t>Composition de la sélection</a:t>
            </a:r>
            <a:endParaRPr lang="fr-FR" sz="4000" b="1" cap="none" dirty="0">
              <a:latin typeface="Century Gothic" panose="020B0502020202020204" pitchFamily="34" charset="0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500" dirty="0" smtClean="0">
                <a:latin typeface="Century Gothic" panose="020B0502020202020204" pitchFamily="34" charset="0"/>
              </a:rPr>
              <a:t>9 images </a:t>
            </a:r>
            <a:r>
              <a:rPr lang="fr-FR" sz="2500" dirty="0" smtClean="0">
                <a:latin typeface="Century Gothic" panose="020B0502020202020204" pitchFamily="34" charset="0"/>
              </a:rPr>
              <a:t>fixes</a:t>
            </a:r>
            <a:endParaRPr lang="fr-FR" sz="2500" dirty="0">
              <a:latin typeface="Century Gothic" panose="020B0502020202020204" pitchFamily="34" charset="0"/>
            </a:endParaRPr>
          </a:p>
          <a:p>
            <a:r>
              <a:rPr lang="fr-FR" sz="2500" dirty="0" smtClean="0">
                <a:latin typeface="Century Gothic" panose="020B0502020202020204" pitchFamily="34" charset="0"/>
              </a:rPr>
              <a:t>1 image animée</a:t>
            </a:r>
          </a:p>
          <a:p>
            <a:r>
              <a:rPr lang="fr-FR" sz="2500" dirty="0" smtClean="0">
                <a:latin typeface="Century Gothic" panose="020B0502020202020204" pitchFamily="34" charset="0"/>
              </a:rPr>
              <a:t>Pour consulter et/ou télécharger ces images depuis le portail des collections du musée : </a:t>
            </a:r>
            <a:r>
              <a:rPr lang="fr-FR" sz="2500" dirty="0" smtClean="0">
                <a:latin typeface="Century Gothic" panose="020B0502020202020204" pitchFamily="34" charset="0"/>
                <a:hlinkClick r:id="rId2"/>
              </a:rPr>
              <a:t>https</a:t>
            </a:r>
            <a:r>
              <a:rPr lang="fr-FR" sz="2500" dirty="0">
                <a:latin typeface="Century Gothic" panose="020B0502020202020204" pitchFamily="34" charset="0"/>
                <a:hlinkClick r:id="rId2"/>
              </a:rPr>
              <a:t>://</a:t>
            </a:r>
            <a:r>
              <a:rPr lang="fr-FR" sz="2500" dirty="0" smtClean="0">
                <a:latin typeface="Century Gothic" panose="020B0502020202020204" pitchFamily="34" charset="0"/>
                <a:hlinkClick r:id="rId2"/>
              </a:rPr>
              <a:t>collections.albert-kahn.hauts-de-seine.fr</a:t>
            </a:r>
            <a:r>
              <a:rPr lang="fr-FR" sz="2500" dirty="0" smtClean="0">
                <a:latin typeface="Century Gothic" panose="020B0502020202020204" pitchFamily="34" charset="0"/>
              </a:rPr>
              <a:t> </a:t>
            </a:r>
          </a:p>
          <a:p>
            <a:r>
              <a:rPr lang="fr-FR" sz="2500" dirty="0" smtClean="0">
                <a:latin typeface="Century Gothic" panose="020B0502020202020204" pitchFamily="34" charset="0"/>
              </a:rPr>
              <a:t>Pour prendre connaissance des conditions d’utilisation de ces </a:t>
            </a:r>
            <a:r>
              <a:rPr lang="fr-FR" sz="2500" dirty="0">
                <a:latin typeface="Century Gothic" panose="020B0502020202020204" pitchFamily="34" charset="0"/>
              </a:rPr>
              <a:t>images : </a:t>
            </a:r>
            <a:r>
              <a:rPr lang="fr-FR" sz="2500" dirty="0">
                <a:latin typeface="Century Gothic" panose="020B0502020202020204" pitchFamily="34" charset="0"/>
                <a:hlinkClick r:id="rId3"/>
              </a:rPr>
              <a:t>https://</a:t>
            </a:r>
            <a:r>
              <a:rPr lang="fr-FR" sz="2500" dirty="0" smtClean="0">
                <a:latin typeface="Century Gothic" panose="020B0502020202020204" pitchFamily="34" charset="0"/>
                <a:hlinkClick r:id="rId3"/>
              </a:rPr>
              <a:t>collections.albert-kahn.hauts-de-seine.fr/cms/cgu_media</a:t>
            </a:r>
            <a:r>
              <a:rPr lang="fr-FR" sz="2500" dirty="0" smtClean="0">
                <a:latin typeface="Century Gothic" panose="020B0502020202020204" pitchFamily="34" charset="0"/>
              </a:rPr>
              <a:t> </a:t>
            </a:r>
            <a:endParaRPr lang="fr-FR" sz="25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33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705392" y="393700"/>
            <a:ext cx="2241489" cy="977900"/>
          </a:xfrm>
        </p:spPr>
        <p:txBody>
          <a:bodyPr>
            <a:normAutofit/>
          </a:bodyPr>
          <a:lstStyle/>
          <a:p>
            <a:r>
              <a:rPr lang="fr-FR" sz="2000" b="1" dirty="0" smtClean="0">
                <a:latin typeface="Century Gothic" panose="020B0502020202020204" pitchFamily="34" charset="0"/>
              </a:rPr>
              <a:t>Le cinéma </a:t>
            </a:r>
            <a:r>
              <a:rPr lang="fr-FR" sz="2000" b="1" dirty="0" err="1" smtClean="0">
                <a:latin typeface="Century Gothic" panose="020B0502020202020204" pitchFamily="34" charset="0"/>
              </a:rPr>
              <a:t>Lutetia</a:t>
            </a:r>
            <a:r>
              <a:rPr lang="fr-FR" sz="2000" b="1" dirty="0" smtClean="0">
                <a:latin typeface="Century Gothic" panose="020B0502020202020204" pitchFamily="34" charset="0"/>
              </a:rPr>
              <a:t>-Wagram</a:t>
            </a:r>
            <a:r>
              <a:rPr lang="fr-FR" sz="2000" b="1" cap="none" dirty="0" smtClean="0">
                <a:latin typeface="Century Gothic" panose="020B0502020202020204" pitchFamily="34" charset="0"/>
              </a:rPr>
              <a:t/>
            </a:r>
            <a:br>
              <a:rPr lang="fr-FR" sz="2000" b="1" cap="none" dirty="0" smtClean="0">
                <a:latin typeface="Century Gothic" panose="020B0502020202020204" pitchFamily="34" charset="0"/>
              </a:rPr>
            </a:br>
            <a:r>
              <a:rPr lang="fr-FR" sz="2000" dirty="0" smtClean="0">
                <a:latin typeface="GGkahnBold" panose="02000500000000000000" pitchFamily="2" charset="0"/>
              </a:rPr>
              <a:t>‣</a:t>
            </a:r>
            <a:r>
              <a:rPr lang="fr-FR" sz="2000" dirty="0" smtClean="0">
                <a:latin typeface="Century Gothic" panose="020B0502020202020204" pitchFamily="34" charset="0"/>
              </a:rPr>
              <a:t> Paris 17</a:t>
            </a:r>
            <a:r>
              <a:rPr lang="fr-FR" sz="2000" baseline="30000" dirty="0" smtClean="0">
                <a:latin typeface="Century Gothic" panose="020B0502020202020204" pitchFamily="34" charset="0"/>
              </a:rPr>
              <a:t>e</a:t>
            </a:r>
            <a:endParaRPr lang="fr-FR" sz="2000" i="1" cap="none" dirty="0">
              <a:latin typeface="Century Gothic" panose="020B0502020202020204" pitchFamily="34" charset="0"/>
            </a:endParaRPr>
          </a:p>
        </p:txBody>
      </p:sp>
      <p:sp>
        <p:nvSpPr>
          <p:cNvPr id="6" name="Espace réservé du texte 4"/>
          <p:cNvSpPr txBox="1">
            <a:spLocks/>
          </p:cNvSpPr>
          <p:nvPr/>
        </p:nvSpPr>
        <p:spPr>
          <a:xfrm>
            <a:off x="705392" y="1371600"/>
            <a:ext cx="2241489" cy="5149850"/>
          </a:xfrm>
          <a:prstGeom prst="rect">
            <a:avLst/>
          </a:prstGeom>
        </p:spPr>
        <p:txBody>
          <a:bodyPr vert="horz" lIns="180000" tIns="180000" rIns="180000" bIns="180000" rtlCol="0" anchor="b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Auguste 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Léon, 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« Cinéma </a:t>
            </a:r>
            <a:r>
              <a:rPr lang="fr-FR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Lutetia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-Wagram, 31 et 33 avenue de Wagram », Paris 17</a:t>
            </a:r>
            <a:r>
              <a:rPr lang="fr-FR" sz="1200" b="1" baseline="30000" dirty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arrondissement, 3 mai 1918, autochrome 9x12 cm, inv. A14011, conservée au Musée départemental Albert-Kahn, Boulogne-Billancourt.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© Département des Hauts-de-Seine ;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Musée départemental Albert-Kahn ;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Collection des </a:t>
            </a:r>
            <a:r>
              <a:rPr lang="fr-FR" sz="12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Archives de la </a:t>
            </a:r>
            <a:r>
              <a:rPr lang="fr-FR" sz="12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Planète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Fiche d’information consultable via ce </a:t>
            </a:r>
            <a:r>
              <a:rPr lang="fr-FR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lien : 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https://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collections.albert-kahn.hauts-de-seine.fr/document/paris-xviie-arr-france-cinema-lutetia-wagram-31-et-33-avenue-de-wagram/617a7a41cf8b8968b3377db3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fr-FR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" t="3047" r="2025" b="952"/>
          <a:stretch/>
        </p:blipFill>
        <p:spPr>
          <a:xfrm>
            <a:off x="3020785" y="0"/>
            <a:ext cx="9171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3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705392" y="393700"/>
            <a:ext cx="2241489" cy="925649"/>
          </a:xfrm>
        </p:spPr>
        <p:txBody>
          <a:bodyPr>
            <a:normAutofit/>
          </a:bodyPr>
          <a:lstStyle/>
          <a:p>
            <a:r>
              <a:rPr lang="fr-FR" sz="2000" b="1" cap="none" dirty="0" smtClean="0">
                <a:latin typeface="Century Gothic" panose="020B0502020202020204" pitchFamily="34" charset="0"/>
              </a:rPr>
              <a:t>Le Grand Cinéma Plaisir</a:t>
            </a:r>
            <a:br>
              <a:rPr lang="fr-FR" sz="2000" b="1" cap="none" dirty="0" smtClean="0">
                <a:latin typeface="Century Gothic" panose="020B0502020202020204" pitchFamily="34" charset="0"/>
              </a:rPr>
            </a:br>
            <a:r>
              <a:rPr lang="fr-FR" sz="2000" dirty="0" smtClean="0">
                <a:latin typeface="GGkahnBold" panose="02000500000000000000" pitchFamily="2" charset="0"/>
              </a:rPr>
              <a:t>‣</a:t>
            </a:r>
            <a:r>
              <a:rPr lang="fr-FR" sz="2000" dirty="0" smtClean="0">
                <a:latin typeface="Century Gothic" panose="020B0502020202020204" pitchFamily="34" charset="0"/>
              </a:rPr>
              <a:t> Paris 11</a:t>
            </a:r>
            <a:r>
              <a:rPr lang="fr-FR" sz="2000" baseline="30000" dirty="0" smtClean="0">
                <a:latin typeface="Century Gothic" panose="020B0502020202020204" pitchFamily="34" charset="0"/>
              </a:rPr>
              <a:t>e</a:t>
            </a:r>
            <a:endParaRPr lang="fr-FR" sz="2000" i="1" cap="none" dirty="0">
              <a:latin typeface="Century Gothic" panose="020B0502020202020204" pitchFamily="34" charset="0"/>
            </a:endParaRPr>
          </a:p>
        </p:txBody>
      </p:sp>
      <p:sp>
        <p:nvSpPr>
          <p:cNvPr id="6" name="Espace réservé du texte 4"/>
          <p:cNvSpPr txBox="1">
            <a:spLocks/>
          </p:cNvSpPr>
          <p:nvPr/>
        </p:nvSpPr>
        <p:spPr>
          <a:xfrm>
            <a:off x="705392" y="1319349"/>
            <a:ext cx="2241489" cy="5202101"/>
          </a:xfrm>
          <a:prstGeom prst="rect">
            <a:avLst/>
          </a:prstGeom>
        </p:spPr>
        <p:txBody>
          <a:bodyPr vert="horz" lIns="180000" tIns="180000" rIns="180000" bIns="180000" rtlCol="0" anchor="b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Auguste 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Léon, « Le Grand Cinéma Plaisir au 95 rue de la Roquette », Paris 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11</a:t>
            </a:r>
            <a:r>
              <a:rPr lang="fr-FR" sz="1200" b="1" baseline="30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arrondissement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14 mai 1918, autochrome 9x12 cm, inv. A14055, conservée au Musée départemental Albert-Kahn, Boulogne-Billancourt.</a:t>
            </a:r>
            <a:endParaRPr lang="fr-FR" sz="12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© Département des Hauts-de-Seine ;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Musée départemental Albert-Kahn ;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Collection des </a:t>
            </a:r>
            <a:r>
              <a:rPr lang="fr-FR" sz="12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Archives de la </a:t>
            </a:r>
            <a:r>
              <a:rPr lang="fr-FR" sz="12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Planète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Fiche d’information consultable via ce </a:t>
            </a:r>
            <a:r>
              <a:rPr lang="fr-FR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lien : 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https://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collections.albert-kahn.hauts-de-seine.fr/document/paris-xie-arr-france-le-grand-cinema-plaisir-au-95-rue-de-la-roquette/617a7a41cf8b8968b3377ddd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fr-FR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571" r="2308" b="3619"/>
          <a:stretch/>
        </p:blipFill>
        <p:spPr>
          <a:xfrm>
            <a:off x="3070724" y="0"/>
            <a:ext cx="9121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5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705392" y="393700"/>
            <a:ext cx="2241489" cy="951774"/>
          </a:xfrm>
        </p:spPr>
        <p:txBody>
          <a:bodyPr>
            <a:normAutofit/>
          </a:bodyPr>
          <a:lstStyle/>
          <a:p>
            <a:r>
              <a:rPr lang="fr-FR" sz="2000" b="1" cap="none" dirty="0" smtClean="0">
                <a:latin typeface="Century Gothic" panose="020B0502020202020204" pitchFamily="34" charset="0"/>
              </a:rPr>
              <a:t>Le cinéma Pathé-Gobelins</a:t>
            </a:r>
            <a:br>
              <a:rPr lang="fr-FR" sz="2000" b="1" cap="none" dirty="0" smtClean="0">
                <a:latin typeface="Century Gothic" panose="020B0502020202020204" pitchFamily="34" charset="0"/>
              </a:rPr>
            </a:br>
            <a:r>
              <a:rPr lang="fr-FR" sz="2000" dirty="0" smtClean="0">
                <a:latin typeface="GGkahnBold" panose="02000500000000000000" pitchFamily="2" charset="0"/>
              </a:rPr>
              <a:t>‣</a:t>
            </a:r>
            <a:r>
              <a:rPr lang="fr-FR" sz="2000" dirty="0" smtClean="0">
                <a:latin typeface="Century Gothic" panose="020B0502020202020204" pitchFamily="34" charset="0"/>
              </a:rPr>
              <a:t> Paris 13</a:t>
            </a:r>
            <a:r>
              <a:rPr lang="fr-FR" sz="2000" baseline="30000" dirty="0" smtClean="0">
                <a:latin typeface="Century Gothic" panose="020B0502020202020204" pitchFamily="34" charset="0"/>
              </a:rPr>
              <a:t>e</a:t>
            </a:r>
            <a:endParaRPr lang="fr-FR" sz="2000" i="1" cap="none" dirty="0">
              <a:latin typeface="Century Gothic" panose="020B0502020202020204" pitchFamily="34" charset="0"/>
            </a:endParaRPr>
          </a:p>
        </p:txBody>
      </p:sp>
      <p:sp>
        <p:nvSpPr>
          <p:cNvPr id="6" name="Espace réservé du texte 4"/>
          <p:cNvSpPr txBox="1">
            <a:spLocks/>
          </p:cNvSpPr>
          <p:nvPr/>
        </p:nvSpPr>
        <p:spPr>
          <a:xfrm>
            <a:off x="705392" y="1345475"/>
            <a:ext cx="2241489" cy="5175976"/>
          </a:xfrm>
          <a:prstGeom prst="rect">
            <a:avLst/>
          </a:prstGeom>
        </p:spPr>
        <p:txBody>
          <a:bodyPr vert="horz" lIns="180000" tIns="180000" rIns="180000" bIns="180000" rtlCol="0" anchor="b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Auguste 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Léon, « Le Cinéma Pathé-Gobelins ou Palais des Gobelins », Paris 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13</a:t>
            </a:r>
            <a:r>
              <a:rPr lang="fr-FR" sz="1200" b="1" baseline="30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arrondissement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15 mai 1918, autochrome 9x12 cm, inv. A14074, conservée au Musée départemental Albert-Kahn, Boulogne-Billancourt.</a:t>
            </a:r>
            <a:endParaRPr lang="fr-FR" sz="12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© Département des Hauts-de-Seine ;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Musée départemental Albert-Kahn ;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Collection des </a:t>
            </a:r>
            <a:r>
              <a:rPr lang="fr-FR" sz="12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Archives de la </a:t>
            </a:r>
            <a:r>
              <a:rPr lang="fr-FR" sz="12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Planète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Fiche d’information consultable via ce </a:t>
            </a:r>
            <a:r>
              <a:rPr lang="fr-FR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lien : 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https://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collections.albert-kahn.hauts-de-seine.fr/document/paris-xiiie-arr-france-le-cinma-path-gobelins-ou-palais-des-gobelins/617a7a41cf8b8968b3377dee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fr-FR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2858" r="3297" b="3048"/>
          <a:stretch/>
        </p:blipFill>
        <p:spPr>
          <a:xfrm>
            <a:off x="3029488" y="0"/>
            <a:ext cx="9162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5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705392" y="393700"/>
            <a:ext cx="2241489" cy="1265283"/>
          </a:xfrm>
        </p:spPr>
        <p:txBody>
          <a:bodyPr>
            <a:normAutofit/>
          </a:bodyPr>
          <a:lstStyle/>
          <a:p>
            <a:r>
              <a:rPr lang="fr-FR" sz="2000" b="1" cap="none" dirty="0" smtClean="0">
                <a:latin typeface="Century Gothic" panose="020B0502020202020204" pitchFamily="34" charset="0"/>
              </a:rPr>
              <a:t>Le cinéma Palais-Rochechouart</a:t>
            </a:r>
            <a:br>
              <a:rPr lang="fr-FR" sz="2000" b="1" cap="none" dirty="0" smtClean="0">
                <a:latin typeface="Century Gothic" panose="020B0502020202020204" pitchFamily="34" charset="0"/>
              </a:rPr>
            </a:br>
            <a:r>
              <a:rPr lang="fr-FR" sz="2000" dirty="0" smtClean="0">
                <a:latin typeface="GGkahnBold" panose="02000500000000000000" pitchFamily="2" charset="0"/>
              </a:rPr>
              <a:t>‣</a:t>
            </a:r>
            <a:r>
              <a:rPr lang="fr-FR" sz="2000" dirty="0" smtClean="0">
                <a:latin typeface="Century Gothic" panose="020B0502020202020204" pitchFamily="34" charset="0"/>
              </a:rPr>
              <a:t> Paris 18</a:t>
            </a:r>
            <a:r>
              <a:rPr lang="fr-FR" sz="2000" baseline="30000" dirty="0" smtClean="0">
                <a:latin typeface="Century Gothic" panose="020B0502020202020204" pitchFamily="34" charset="0"/>
              </a:rPr>
              <a:t>e</a:t>
            </a:r>
            <a:endParaRPr lang="fr-FR" sz="2000" i="1" cap="none" dirty="0">
              <a:latin typeface="Century Gothic" panose="020B0502020202020204" pitchFamily="34" charset="0"/>
            </a:endParaRPr>
          </a:p>
        </p:txBody>
      </p:sp>
      <p:sp>
        <p:nvSpPr>
          <p:cNvPr id="6" name="Espace réservé du texte 4"/>
          <p:cNvSpPr txBox="1">
            <a:spLocks/>
          </p:cNvSpPr>
          <p:nvPr/>
        </p:nvSpPr>
        <p:spPr>
          <a:xfrm>
            <a:off x="705392" y="1658983"/>
            <a:ext cx="2241489" cy="4862467"/>
          </a:xfrm>
          <a:prstGeom prst="rect">
            <a:avLst/>
          </a:prstGeom>
        </p:spPr>
        <p:txBody>
          <a:bodyPr vert="horz" lIns="180000" tIns="180000" rIns="180000" bIns="180000" rtlCol="0" anchor="b" anchorCtr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Auguste Léon, « Le cinéma Palais-Rochechouart à l'angle de la rue </a:t>
            </a:r>
            <a:r>
              <a:rPr lang="fr-FR" sz="12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Seveste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et du boulevard Rochechouart », Paris 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18</a:t>
            </a:r>
            <a:r>
              <a:rPr lang="fr-FR" sz="1200" b="1" baseline="30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arrondissement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17 mai 1918, autochrome 9x12 cm, inv. A14079, conservée au Musée départemental Albert-Kahn, Boulogne-Billancourt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© Département des Hauts-de-Seine ;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Musée départemental Albert-Kahn ;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Collection des </a:t>
            </a:r>
            <a:r>
              <a:rPr lang="fr-FR" sz="12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Archives de la </a:t>
            </a:r>
            <a:r>
              <a:rPr lang="fr-FR" sz="12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Planète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Fiche d’information consultable via ce lien </a:t>
            </a:r>
            <a:r>
              <a:rPr lang="fr-FR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: 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https://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collections.albert-kahn.hauts-de-seine.fr/document/paris-xviiie-arr-france-le-cinma-palais-rochechouart-l-angle-de-la-rue-seveste-et-du-boulevard-rochechouart/617a7a41cf8b8968b3377df2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fr-FR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t="2285" r="4427" b="3428"/>
          <a:stretch/>
        </p:blipFill>
        <p:spPr>
          <a:xfrm>
            <a:off x="3172692" y="1"/>
            <a:ext cx="9019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705392" y="393700"/>
            <a:ext cx="2241489" cy="1291409"/>
          </a:xfrm>
        </p:spPr>
        <p:txBody>
          <a:bodyPr>
            <a:normAutofit/>
          </a:bodyPr>
          <a:lstStyle/>
          <a:p>
            <a:r>
              <a:rPr lang="fr-FR" sz="2000" b="1" cap="none" dirty="0" smtClean="0">
                <a:latin typeface="Century Gothic" panose="020B0502020202020204" pitchFamily="34" charset="0"/>
              </a:rPr>
              <a:t>Le cinéma des Folies-Dramatiques</a:t>
            </a:r>
            <a:br>
              <a:rPr lang="fr-FR" sz="2000" b="1" cap="none" dirty="0" smtClean="0">
                <a:latin typeface="Century Gothic" panose="020B0502020202020204" pitchFamily="34" charset="0"/>
              </a:rPr>
            </a:br>
            <a:r>
              <a:rPr lang="fr-FR" sz="2000" dirty="0" smtClean="0">
                <a:latin typeface="GGkahnBold" panose="02000500000000000000" pitchFamily="2" charset="0"/>
              </a:rPr>
              <a:t>‣</a:t>
            </a:r>
            <a:r>
              <a:rPr lang="fr-FR" sz="2000" dirty="0" smtClean="0">
                <a:latin typeface="Century Gothic" panose="020B0502020202020204" pitchFamily="34" charset="0"/>
              </a:rPr>
              <a:t> Paris 10</a:t>
            </a:r>
            <a:r>
              <a:rPr lang="fr-FR" sz="2000" baseline="30000" dirty="0" smtClean="0">
                <a:latin typeface="Century Gothic" panose="020B0502020202020204" pitchFamily="34" charset="0"/>
              </a:rPr>
              <a:t>e</a:t>
            </a:r>
            <a:endParaRPr lang="fr-FR" sz="2000" i="1" cap="none" dirty="0">
              <a:latin typeface="Century Gothic" panose="020B0502020202020204" pitchFamily="34" charset="0"/>
            </a:endParaRPr>
          </a:p>
        </p:txBody>
      </p:sp>
      <p:sp>
        <p:nvSpPr>
          <p:cNvPr id="6" name="Espace réservé du texte 4"/>
          <p:cNvSpPr txBox="1">
            <a:spLocks/>
          </p:cNvSpPr>
          <p:nvPr/>
        </p:nvSpPr>
        <p:spPr>
          <a:xfrm>
            <a:off x="705392" y="1685109"/>
            <a:ext cx="2241489" cy="4836341"/>
          </a:xfrm>
          <a:prstGeom prst="rect">
            <a:avLst/>
          </a:prstGeom>
        </p:spPr>
        <p:txBody>
          <a:bodyPr vert="horz" lIns="180000" tIns="180000" rIns="180000" bIns="180000" rtlCol="0" anchor="b" anchorCtr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Auguste 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Léon, « Cinéma des Folies-Dramatiques, rue de Bondy (actuelle rue René-Boulanger) », Paris 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10</a:t>
            </a:r>
            <a:r>
              <a:rPr lang="fr-FR" sz="1200" b="1" baseline="30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arrondissement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25 juillet 1918, autochrome 9x12 cm, inv. A14520S, conservée au Musée départemental Albert-Kahn, Boulogne-Billancourt.</a:t>
            </a:r>
            <a:endParaRPr lang="fr-FR" sz="12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© Département des Hauts-de-Seine ;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Musée départemental Albert-Kahn ;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Collection des </a:t>
            </a:r>
            <a:r>
              <a:rPr lang="fr-FR" sz="12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Archives de la </a:t>
            </a:r>
            <a:r>
              <a:rPr lang="fr-FR" sz="12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Planète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Fiche d’information </a:t>
            </a:r>
            <a:r>
              <a:rPr lang="fr-FR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consultable via ce lien : 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https://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collections.albert-kahn.hauts-de-seine.fr/document/paris-xe-arr-france-cinma-des-folies-dramatiques-rue-de-bondy-actuelle-rue-ren-boulanger/617a7a41cf8b8968b3378303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fr-FR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" t="3429" r="2166" b="2475"/>
          <a:stretch/>
        </p:blipFill>
        <p:spPr>
          <a:xfrm>
            <a:off x="2973961" y="0"/>
            <a:ext cx="9218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1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705392" y="393700"/>
            <a:ext cx="2241489" cy="990963"/>
          </a:xfrm>
        </p:spPr>
        <p:txBody>
          <a:bodyPr>
            <a:normAutofit/>
          </a:bodyPr>
          <a:lstStyle/>
          <a:p>
            <a:r>
              <a:rPr lang="fr-FR" sz="2000" b="1" cap="none" dirty="0" smtClean="0">
                <a:latin typeface="Century Gothic" panose="020B0502020202020204" pitchFamily="34" charset="0"/>
              </a:rPr>
              <a:t>Le cinéma Pigalle</a:t>
            </a:r>
            <a:br>
              <a:rPr lang="fr-FR" sz="2000" b="1" cap="none" dirty="0" smtClean="0">
                <a:latin typeface="Century Gothic" panose="020B0502020202020204" pitchFamily="34" charset="0"/>
              </a:rPr>
            </a:br>
            <a:r>
              <a:rPr lang="fr-FR" sz="2000" dirty="0" smtClean="0">
                <a:latin typeface="GGkahnBold" panose="02000500000000000000" pitchFamily="2" charset="0"/>
              </a:rPr>
              <a:t>‣</a:t>
            </a:r>
            <a:r>
              <a:rPr lang="fr-FR" sz="2000" dirty="0" smtClean="0">
                <a:latin typeface="Century Gothic" panose="020B0502020202020204" pitchFamily="34" charset="0"/>
              </a:rPr>
              <a:t> Paris 9</a:t>
            </a:r>
            <a:r>
              <a:rPr lang="fr-FR" sz="2000" baseline="30000" dirty="0" smtClean="0">
                <a:latin typeface="Century Gothic" panose="020B0502020202020204" pitchFamily="34" charset="0"/>
              </a:rPr>
              <a:t>e</a:t>
            </a:r>
            <a:endParaRPr lang="fr-FR" sz="2000" i="1" cap="none" dirty="0">
              <a:latin typeface="Century Gothic" panose="020B0502020202020204" pitchFamily="34" charset="0"/>
            </a:endParaRPr>
          </a:p>
        </p:txBody>
      </p:sp>
      <p:sp>
        <p:nvSpPr>
          <p:cNvPr id="6" name="Espace réservé du texte 4"/>
          <p:cNvSpPr txBox="1">
            <a:spLocks/>
          </p:cNvSpPr>
          <p:nvPr/>
        </p:nvSpPr>
        <p:spPr>
          <a:xfrm>
            <a:off x="705392" y="1384663"/>
            <a:ext cx="2241489" cy="5136787"/>
          </a:xfrm>
          <a:prstGeom prst="rect">
            <a:avLst/>
          </a:prstGeom>
        </p:spPr>
        <p:txBody>
          <a:bodyPr vert="horz" lIns="180000" tIns="180000" rIns="180000" bIns="180000" rtlCol="0" anchor="b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Auguste Léon, « Cinéma Pigalle au 11 place Pigalle », Paris 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9</a:t>
            </a:r>
            <a:r>
              <a:rPr lang="fr-FR" sz="1200" b="1" baseline="30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arrondissement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26 juillet 1918, autochrome 9x12 cm, inv. A14543, conservée au Musée départemental Albert-Kahn, 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Boulogne-Billancourt.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© Département des Hauts-de-Seine ;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Musée départemental Albert-Kahn ;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Collection des </a:t>
            </a:r>
            <a:r>
              <a:rPr lang="fr-FR" sz="12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Archives de la </a:t>
            </a:r>
            <a:r>
              <a:rPr lang="fr-FR" sz="1200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Planète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Fiche d’information consultable via ce </a:t>
            </a:r>
            <a:r>
              <a:rPr lang="fr-FR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lien : </a:t>
            </a:r>
            <a:r>
              <a:rPr lang="fr-FR" sz="1200" b="1" dirty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https://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  <a:hlinkClick r:id="rId2"/>
              </a:rPr>
              <a:t>collections.albert-kahn.hauts-de-seine.fr/document/paris-ixe-arr-france-cinma-pigalle-au-11-place-pigalle/617a7a41cf8b8968b337831a</a:t>
            </a:r>
            <a:r>
              <a:rPr lang="fr-FR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fr-FR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t="2285" r="2591" b="1524"/>
          <a:stretch/>
        </p:blipFill>
        <p:spPr>
          <a:xfrm>
            <a:off x="3174749" y="1"/>
            <a:ext cx="9017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6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TM10001105[[fn=Cadrage]]</Template>
  <TotalTime>2092</TotalTime>
  <Words>822</Words>
  <Application>Microsoft Office PowerPoint</Application>
  <PresentationFormat>Grand écran</PresentationFormat>
  <Paragraphs>92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Century Gothic</vt:lpstr>
      <vt:lpstr>Franklin Gothic Book</vt:lpstr>
      <vt:lpstr>GGkahnBold</vt:lpstr>
      <vt:lpstr>Crop</vt:lpstr>
      <vt:lpstr>Les lieux du cinéma</vt:lpstr>
      <vt:lpstr>Musée départemental Albert-Kahn</vt:lpstr>
      <vt:lpstr>Composition de la sélection</vt:lpstr>
      <vt:lpstr>Le cinéma Lutetia-Wagram ‣ Paris 17e</vt:lpstr>
      <vt:lpstr>Le Grand Cinéma Plaisir ‣ Paris 11e</vt:lpstr>
      <vt:lpstr>Le cinéma Pathé-Gobelins ‣ Paris 13e</vt:lpstr>
      <vt:lpstr>Le cinéma Palais-Rochechouart ‣ Paris 18e</vt:lpstr>
      <vt:lpstr>Le cinéma des Folies-Dramatiques ‣ Paris 10e</vt:lpstr>
      <vt:lpstr>Le cinéma Pigalle ‣ Paris 9e</vt:lpstr>
      <vt:lpstr>Le cinéma Ciné-Magic-Palace ‣ Paris 7e</vt:lpstr>
      <vt:lpstr>Le cinéma du Panthéon ‣ Paris 5e</vt:lpstr>
      <vt:lpstr>Le cinéma Tivoli ‣ Paris 10e</vt:lpstr>
      <vt:lpstr>Les cinémas des Grands Boulevards ‣ Paris</vt:lpstr>
    </vt:vector>
  </TitlesOfParts>
  <Company>Conseil départemental des Hauts-de-Seine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Propositions d’ateliers en classe</dc:title>
  <dc:creator>SELLIER Julie - PACT/DCU/MDAK/UPV</dc:creator>
  <cp:lastModifiedBy>SELLIER Julie - PACT/DCU/MDAK/UPV</cp:lastModifiedBy>
  <cp:revision>238</cp:revision>
  <dcterms:created xsi:type="dcterms:W3CDTF">2021-10-28T12:10:41Z</dcterms:created>
  <dcterms:modified xsi:type="dcterms:W3CDTF">2022-08-31T09:51:28Z</dcterms:modified>
</cp:coreProperties>
</file>