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9" r:id="rId3"/>
    <p:sldId id="296" r:id="rId4"/>
    <p:sldId id="295" r:id="rId5"/>
    <p:sldId id="307" r:id="rId6"/>
    <p:sldId id="317" r:id="rId7"/>
    <p:sldId id="316" r:id="rId8"/>
    <p:sldId id="309" r:id="rId9"/>
    <p:sldId id="308" r:id="rId10"/>
    <p:sldId id="310" r:id="rId11"/>
    <p:sldId id="311" r:id="rId12"/>
    <p:sldId id="312" r:id="rId13"/>
    <p:sldId id="31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26" autoAdjust="0"/>
    <p:restoredTop sz="94660"/>
  </p:normalViewPr>
  <p:slideViewPr>
    <p:cSldViewPr snapToGrid="0">
      <p:cViewPr varScale="1">
        <p:scale>
          <a:sx n="73" d="100"/>
          <a:sy n="73" d="100"/>
        </p:scale>
        <p:origin x="3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ections.albert-kahn.hauts-de-seine.fr/streaming/ak-fr/615b52e961b5a61d91ef2d83.blob" TargetMode="External"/><Relationship Id="rId2" Type="http://schemas.openxmlformats.org/officeDocument/2006/relationships/hyperlink" Target="https://collections.albert-kahn.hauts-de-seine.fr/document/n-c/617aa7e0cf8b8968b338bf8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ections.albert-kahn.hauts-de-seine.fr/streaming/ak-fr/615b261c61b5a61d91ed1c0b.blob" TargetMode="External"/><Relationship Id="rId2" Type="http://schemas.openxmlformats.org/officeDocument/2006/relationships/hyperlink" Target="https://collections.albert-kahn.hauts-de-seine.fr/document/paris-france-ftes-de-la-victoire/617aa7e0cf8b8968b338c3a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ections.albert-kahn.hauts-de-seine.fr/streaming/ak-fr/615b2cfc61b5a61d91ed6d7b.blob" TargetMode="External"/><Relationship Id="rId2" Type="http://schemas.openxmlformats.org/officeDocument/2006/relationships/hyperlink" Target="https://collections.albert-kahn.hauts-de-seine.fr/document/n-c/617aa7e0cf8b8968b338bc7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ections.albert-kahn.hauts-de-seine.fr/streaming/ak-fr/615b6a3061b5a61d91f04063.blob" TargetMode="External"/><Relationship Id="rId2" Type="http://schemas.openxmlformats.org/officeDocument/2006/relationships/hyperlink" Target="https://collections.albert-kahn.hauts-de-seine.fr/document/n-c/617aa7e0cf8b8968b338c1e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llections.albert-kahn.hauts-de-seine.f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collections.albert-kahn.hauts-de-seine.fr/document/bergues-nord-france-un-soldat-devant-une-camionnette-de-la-section-photographique-et-cinmatographique-de-l-arme-s-p-c-a/617a7a40cf8b8968b3370e08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ections.albert-kahn.hauts-de-seine.fr/streaming/ak-fr/615b4f8d61b5a61d91ef05e7.blob" TargetMode="External"/><Relationship Id="rId2" Type="http://schemas.openxmlformats.org/officeDocument/2006/relationships/hyperlink" Target="https://collections.albert-kahn.hauts-de-seine.fr/document/n-c/617aa7e0cf8b8968b338c9b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ections.albert-kahn.hauts-de-seine.fr/streaming/ak-fr/615c0f14ff1f2359be56bb62.blob" TargetMode="External"/><Relationship Id="rId2" Type="http://schemas.openxmlformats.org/officeDocument/2006/relationships/hyperlink" Target="https://collections.albert-kahn.hauts-de-seine.fr/document/n-c/617aa7e0cf8b8968b338c9b9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collections.albert-kahn.hauts-de-seine.fr/document/n-c/617aa7e0cf8b8968b338c393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ections.albert-kahn.hauts-de-seine.fr/streaming/ak-fr/615b5dcf61b5a61d91efae67.blob" TargetMode="External"/><Relationship Id="rId2" Type="http://schemas.openxmlformats.org/officeDocument/2006/relationships/hyperlink" Target="https://collections.albert-kahn.hauts-de-seine.fr/document/n-c/617aa7e0cf8b8968b338c39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ections.albert-kahn.hauts-de-seine.fr/streaming/ak-fr/615af34a61b5a61d91eabf77.blob" TargetMode="External"/><Relationship Id="rId2" Type="http://schemas.openxmlformats.org/officeDocument/2006/relationships/hyperlink" Target="https://collections.albert-kahn.hauts-de-seine.fr/document/n-c/617aa7e0cf8b8968b338b919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5000" b="1" cap="none" dirty="0" smtClean="0">
                <a:latin typeface="Century Gothic" panose="020B0502020202020204" pitchFamily="34" charset="0"/>
              </a:rPr>
              <a:t>Les images de la</a:t>
            </a:r>
            <a:br>
              <a:rPr lang="fr-FR" sz="5000" b="1" cap="none" dirty="0" smtClean="0">
                <a:latin typeface="Century Gothic" panose="020B0502020202020204" pitchFamily="34" charset="0"/>
              </a:rPr>
            </a:br>
            <a:r>
              <a:rPr lang="fr-FR" sz="5000" b="1" cap="none" dirty="0" smtClean="0">
                <a:latin typeface="Century Gothic" panose="020B0502020202020204" pitchFamily="34" charset="0"/>
              </a:rPr>
              <a:t>Première Guerre mondiale</a:t>
            </a:r>
            <a:endParaRPr lang="fr-FR" sz="5000" b="1" cap="none" dirty="0">
              <a:latin typeface="Century Gothic" panose="020B0502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000" dirty="0" smtClean="0">
                <a:latin typeface="Century Gothic" panose="020B0502020202020204" pitchFamily="34" charset="0"/>
              </a:rPr>
              <a:t>Ciné 08-19</a:t>
            </a:r>
          </a:p>
          <a:p>
            <a:r>
              <a:rPr lang="fr-FR" sz="2000" b="1" dirty="0" smtClean="0">
                <a:latin typeface="Century Gothic" panose="020B0502020202020204" pitchFamily="34" charset="0"/>
              </a:rPr>
              <a:t>Atelier pédagogique</a:t>
            </a:r>
          </a:p>
          <a:p>
            <a:r>
              <a:rPr lang="fr-FR" sz="2000" dirty="0" smtClean="0">
                <a:latin typeface="Century Gothic" panose="020B0502020202020204" pitchFamily="34" charset="0"/>
              </a:rPr>
              <a:t>Corpus documentaire</a:t>
            </a:r>
          </a:p>
          <a:p>
            <a:endParaRPr lang="fr-FR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11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705392" y="393700"/>
            <a:ext cx="2241489" cy="1552666"/>
          </a:xfrm>
        </p:spPr>
        <p:txBody>
          <a:bodyPr>
            <a:normAutofit/>
          </a:bodyPr>
          <a:lstStyle/>
          <a:p>
            <a:r>
              <a:rPr lang="fr-FR" sz="2000" b="1" cap="none" dirty="0" smtClean="0">
                <a:latin typeface="Century Gothic" panose="020B0502020202020204" pitchFamily="34" charset="0"/>
              </a:rPr>
              <a:t>Thématique n°3</a:t>
            </a:r>
            <a:br>
              <a:rPr lang="fr-FR" sz="2000" b="1" cap="none" dirty="0" smtClean="0">
                <a:latin typeface="Century Gothic" panose="020B0502020202020204" pitchFamily="34" charset="0"/>
              </a:rPr>
            </a:br>
            <a:r>
              <a:rPr lang="fr-FR" sz="2000" dirty="0" smtClean="0">
                <a:latin typeface="GGkahnBold" panose="02000500000000000000" pitchFamily="2" charset="0"/>
              </a:rPr>
              <a:t>‣</a:t>
            </a:r>
            <a:r>
              <a:rPr lang="fr-FR" sz="2000" dirty="0" smtClean="0">
                <a:latin typeface="Century Gothic" panose="020B0502020202020204" pitchFamily="34" charset="0"/>
              </a:rPr>
              <a:t> Dénoncer la guerre, promouvoir la paix</a:t>
            </a:r>
            <a:endParaRPr lang="fr-FR" sz="2000" i="1" cap="none" dirty="0">
              <a:latin typeface="Century Gothic" panose="020B0502020202020204" pitchFamily="34" charset="0"/>
            </a:endParaRPr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705392" y="1946366"/>
            <a:ext cx="2241489" cy="4575084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Lucien </a:t>
            </a:r>
            <a:r>
              <a:rPr lang="fr-FR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 Saint, </a:t>
            </a: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« Ouverture </a:t>
            </a:r>
            <a:r>
              <a:rPr lang="fr-FR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 la Société des </a:t>
            </a: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Nations », Genève (Suisse), 15 </a:t>
            </a:r>
            <a:r>
              <a:rPr lang="fr-FR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novembre 1920, film négatif 35 mm noir et blanc muet, inv. AI94590, durée : 10 minutes 26 secondes, conservé au Musée départemental Albert-Kahn, Boulogne-Billancourt.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fr-FR" sz="10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© Département des Hauts-de-Seine 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Musée départemental Albert-Kahn 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Collection des </a:t>
            </a:r>
            <a:r>
              <a:rPr lang="fr-FR" sz="1000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Archives de la Planète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fr-FR" sz="1000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Fiche </a:t>
            </a:r>
            <a:r>
              <a:rPr lang="fr-FR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d’information consultable via ce lien : </a:t>
            </a:r>
            <a:r>
              <a:rPr lang="fr-FR" sz="1000" b="1" dirty="0">
                <a:solidFill>
                  <a:schemeClr val="tx1"/>
                </a:solidFill>
                <a:latin typeface="Century Gothic" panose="020B0502020202020204" pitchFamily="34" charset="0"/>
                <a:hlinkClick r:id="rId2"/>
              </a:rPr>
              <a:t>https://</a:t>
            </a: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  <a:hlinkClick r:id="rId2"/>
              </a:rPr>
              <a:t>collections.albert-kahn.hauts-de-seine.fr/document/n-c/617aa7e0cf8b8968b338bf80</a:t>
            </a: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fr-FR" sz="10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8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705392" y="393700"/>
            <a:ext cx="2241489" cy="1474289"/>
          </a:xfrm>
        </p:spPr>
        <p:txBody>
          <a:bodyPr>
            <a:normAutofit/>
          </a:bodyPr>
          <a:lstStyle/>
          <a:p>
            <a:r>
              <a:rPr lang="fr-FR" sz="2000" b="1" cap="none" dirty="0" smtClean="0">
                <a:latin typeface="Century Gothic" panose="020B0502020202020204" pitchFamily="34" charset="0"/>
              </a:rPr>
              <a:t>Thématique n°4</a:t>
            </a:r>
            <a:br>
              <a:rPr lang="fr-FR" sz="2000" b="1" cap="none" dirty="0" smtClean="0">
                <a:latin typeface="Century Gothic" panose="020B0502020202020204" pitchFamily="34" charset="0"/>
              </a:rPr>
            </a:br>
            <a:r>
              <a:rPr lang="fr-FR" sz="2000" dirty="0" smtClean="0">
                <a:latin typeface="GGkahnBold" panose="02000500000000000000" pitchFamily="2" charset="0"/>
              </a:rPr>
              <a:t>‣</a:t>
            </a:r>
            <a:r>
              <a:rPr lang="fr-FR" sz="2000" dirty="0" smtClean="0">
                <a:latin typeface="Century Gothic" panose="020B0502020202020204" pitchFamily="34" charset="0"/>
              </a:rPr>
              <a:t> Entre patriotisme et volonté de réparation</a:t>
            </a:r>
            <a:endParaRPr lang="fr-FR" sz="2000" i="1" cap="none" dirty="0">
              <a:latin typeface="Century Gothic" panose="020B0502020202020204" pitchFamily="34" charset="0"/>
            </a:endParaRPr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705392" y="1867989"/>
            <a:ext cx="2241489" cy="4653461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Lucien </a:t>
            </a:r>
            <a:r>
              <a:rPr lang="fr-FR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 Saint, « Les fêtes de la Victoire </a:t>
            </a: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», Paris, </a:t>
            </a:r>
            <a:r>
              <a:rPr lang="fr-FR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13 juillet 1919, film </a:t>
            </a: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négatif 35 mm noir et blanc muet, </a:t>
            </a:r>
            <a:r>
              <a:rPr lang="fr-FR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inv. </a:t>
            </a: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AI91146, </a:t>
            </a:r>
            <a:r>
              <a:rPr lang="fr-FR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durée : </a:t>
            </a: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53 secondes, </a:t>
            </a:r>
            <a:r>
              <a:rPr lang="fr-FR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conservé au Musée départemental Albert-Kahn, Boulogne-Billancourt.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fr-FR" sz="10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© Département des Hauts-de-Seine 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Musée départemental Albert-Kahn 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Collection des </a:t>
            </a:r>
            <a:r>
              <a:rPr lang="fr-FR" sz="1000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Archives de la Planète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fr-FR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Fiche d’information consultable via ce lien : </a:t>
            </a:r>
            <a:r>
              <a:rPr lang="fr-FR" sz="1000" b="1" dirty="0">
                <a:solidFill>
                  <a:schemeClr val="tx1"/>
                </a:solidFill>
                <a:latin typeface="Century Gothic" panose="020B0502020202020204" pitchFamily="34" charset="0"/>
                <a:hlinkClick r:id="rId2"/>
              </a:rPr>
              <a:t>https://</a:t>
            </a: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  <a:hlinkClick r:id="rId2"/>
              </a:rPr>
              <a:t>collections.albert-kahn.hauts-de-seine.fr/document/paris-france-ftes-de-la-victoire/617aa7e0cf8b8968b338c3a2</a:t>
            </a: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fr-FR" sz="10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705392" y="393700"/>
            <a:ext cx="2241489" cy="1487351"/>
          </a:xfrm>
        </p:spPr>
        <p:txBody>
          <a:bodyPr>
            <a:normAutofit/>
          </a:bodyPr>
          <a:lstStyle/>
          <a:p>
            <a:r>
              <a:rPr lang="fr-FR" sz="2000" b="1" cap="none" dirty="0" smtClean="0">
                <a:latin typeface="Century Gothic" panose="020B0502020202020204" pitchFamily="34" charset="0"/>
              </a:rPr>
              <a:t>Thématique n°4</a:t>
            </a:r>
            <a:br>
              <a:rPr lang="fr-FR" sz="2000" b="1" cap="none" dirty="0" smtClean="0">
                <a:latin typeface="Century Gothic" panose="020B0502020202020204" pitchFamily="34" charset="0"/>
              </a:rPr>
            </a:br>
            <a:r>
              <a:rPr lang="fr-FR" sz="2000" dirty="0" smtClean="0">
                <a:latin typeface="GGkahnBold" panose="02000500000000000000" pitchFamily="2" charset="0"/>
              </a:rPr>
              <a:t>‣</a:t>
            </a:r>
            <a:r>
              <a:rPr lang="fr-FR" sz="2000" dirty="0" smtClean="0">
                <a:latin typeface="Century Gothic" panose="020B0502020202020204" pitchFamily="34" charset="0"/>
              </a:rPr>
              <a:t> Entre patriotisme et volonté de réparation</a:t>
            </a:r>
            <a:endParaRPr lang="fr-FR" sz="2000" i="1" cap="none" dirty="0">
              <a:latin typeface="Century Gothic" panose="020B0502020202020204" pitchFamily="34" charset="0"/>
            </a:endParaRPr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705392" y="1881051"/>
            <a:ext cx="2241489" cy="4640399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Lucien </a:t>
            </a:r>
            <a:r>
              <a:rPr lang="fr-FR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 Saint, « Enfants alsaciens au lycée </a:t>
            </a: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Louis-le-Grand », Paris, 7 </a:t>
            </a:r>
            <a:r>
              <a:rPr lang="fr-FR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septembre 1919, film </a:t>
            </a: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négatif 35 mm noir et blanc muet, </a:t>
            </a:r>
            <a:r>
              <a:rPr lang="fr-FR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inv. AI48344, durée : </a:t>
            </a: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 minutes 9 secondes, </a:t>
            </a:r>
            <a:r>
              <a:rPr lang="fr-FR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conservé au Musée départemental Albert-Kahn, Boulogne-Billancourt.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fr-FR" sz="10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© Département des Hauts-de-Seine 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Musée départemental Albert-Kahn 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Collection des </a:t>
            </a:r>
            <a:r>
              <a:rPr lang="fr-FR" sz="1000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Archives de la Planète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fr-FR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Fiche d’information consultable via ce lien : </a:t>
            </a:r>
            <a:r>
              <a:rPr lang="fr-FR" sz="1000" b="1" dirty="0">
                <a:solidFill>
                  <a:schemeClr val="tx1"/>
                </a:solidFill>
                <a:latin typeface="Century Gothic" panose="020B0502020202020204" pitchFamily="34" charset="0"/>
                <a:hlinkClick r:id="rId2"/>
              </a:rPr>
              <a:t>https://</a:t>
            </a: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  <a:hlinkClick r:id="rId2"/>
              </a:rPr>
              <a:t>collections.albert-kahn.hauts-de-seine.fr/document/n-c/617aa7e0cf8b8968b338bc7a</a:t>
            </a: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fr-FR" sz="10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9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705392" y="393700"/>
            <a:ext cx="2241489" cy="1513477"/>
          </a:xfrm>
        </p:spPr>
        <p:txBody>
          <a:bodyPr>
            <a:normAutofit/>
          </a:bodyPr>
          <a:lstStyle/>
          <a:p>
            <a:r>
              <a:rPr lang="fr-FR" sz="2000" b="1" cap="none" dirty="0" smtClean="0">
                <a:latin typeface="Century Gothic" panose="020B0502020202020204" pitchFamily="34" charset="0"/>
              </a:rPr>
              <a:t>Thématique n°4</a:t>
            </a:r>
            <a:br>
              <a:rPr lang="fr-FR" sz="2000" b="1" cap="none" dirty="0" smtClean="0">
                <a:latin typeface="Century Gothic" panose="020B0502020202020204" pitchFamily="34" charset="0"/>
              </a:rPr>
            </a:br>
            <a:r>
              <a:rPr lang="fr-FR" sz="2000" dirty="0" smtClean="0">
                <a:latin typeface="GGkahnBold" panose="02000500000000000000" pitchFamily="2" charset="0"/>
              </a:rPr>
              <a:t>‣</a:t>
            </a:r>
            <a:r>
              <a:rPr lang="fr-FR" sz="2000" dirty="0" smtClean="0">
                <a:latin typeface="Century Gothic" panose="020B0502020202020204" pitchFamily="34" charset="0"/>
              </a:rPr>
              <a:t> Entre patriotisme et volonté de réparation</a:t>
            </a:r>
            <a:endParaRPr lang="fr-FR" sz="2000" i="1" cap="none" dirty="0">
              <a:latin typeface="Century Gothic" panose="020B0502020202020204" pitchFamily="34" charset="0"/>
            </a:endParaRPr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705392" y="1907177"/>
            <a:ext cx="2241489" cy="4614273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Lucien </a:t>
            </a:r>
            <a:r>
              <a:rPr lang="fr-FR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 Saint, « Nos troupes dans les pays Rhénans </a:t>
            </a: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», </a:t>
            </a:r>
            <a:r>
              <a:rPr lang="fr-FR" sz="1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Gerresheim</a:t>
            </a:r>
            <a:r>
              <a:rPr lang="fr-FR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/ </a:t>
            </a: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Duisbourg (Allemagne), 12 mai </a:t>
            </a:r>
            <a:r>
              <a:rPr lang="fr-FR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1921, film positif 35 mm noir et blanc muet, inv. </a:t>
            </a: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AI89149</a:t>
            </a:r>
            <a:r>
              <a:rPr lang="fr-FR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, durée : </a:t>
            </a: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7 minutes 36 secondes, </a:t>
            </a:r>
            <a:r>
              <a:rPr lang="fr-FR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conservé au Musée départemental Albert-Kahn, Boulogne-Billancourt.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fr-FR" sz="10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© Département des Hauts-de-Seine 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Musée départemental Albert-Kahn 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Collection des </a:t>
            </a:r>
            <a:r>
              <a:rPr lang="fr-FR" sz="1000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Archives de la Planète</a:t>
            </a:r>
            <a:endParaRPr lang="fr-FR" sz="10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fr-FR" sz="10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Fiche </a:t>
            </a:r>
            <a:r>
              <a:rPr lang="fr-FR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d’information consultable via ce lien : </a:t>
            </a:r>
            <a:r>
              <a:rPr lang="fr-FR" sz="1000" b="1" dirty="0">
                <a:solidFill>
                  <a:schemeClr val="tx1"/>
                </a:solidFill>
                <a:latin typeface="Century Gothic" panose="020B0502020202020204" pitchFamily="34" charset="0"/>
                <a:hlinkClick r:id="rId2"/>
              </a:rPr>
              <a:t>https://</a:t>
            </a: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  <a:hlinkClick r:id="rId2"/>
              </a:rPr>
              <a:t>collections.albert-kahn.hauts-de-seine.fr/document/n-c/617aa7e0cf8b8968b338c1e4</a:t>
            </a: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fr-FR" sz="10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3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cap="none" dirty="0" smtClean="0">
                <a:latin typeface="Century Gothic" panose="020B0502020202020204" pitchFamily="34" charset="0"/>
              </a:rPr>
              <a:t>Musée départemental Albert-Kahn</a:t>
            </a:r>
            <a:endParaRPr lang="fr-FR" sz="4000" b="1" cap="none" dirty="0">
              <a:latin typeface="Century Gothic" panose="020B0502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082" y="560694"/>
            <a:ext cx="3840488" cy="148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1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cap="none" dirty="0" smtClean="0">
                <a:latin typeface="Century Gothic" panose="020B0502020202020204" pitchFamily="34" charset="0"/>
              </a:rPr>
              <a:t>Composition de la sélection</a:t>
            </a:r>
            <a:endParaRPr lang="fr-FR" sz="4000" b="1" cap="none" dirty="0">
              <a:latin typeface="Century Gothic" panose="020B0502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500" dirty="0">
                <a:latin typeface="Century Gothic" panose="020B0502020202020204" pitchFamily="34" charset="0"/>
              </a:rPr>
              <a:t>Ce corpus d’images illustre </a:t>
            </a:r>
            <a:r>
              <a:rPr lang="fr-FR" sz="2500" dirty="0" smtClean="0">
                <a:latin typeface="Century Gothic" panose="020B0502020202020204" pitchFamily="34" charset="0"/>
              </a:rPr>
              <a:t>différentes étapes et thématiques en lien avec la Première Guerre mondiale.</a:t>
            </a:r>
            <a:endParaRPr lang="fr-FR" sz="2500" dirty="0">
              <a:latin typeface="Century Gothic" panose="020B0502020202020204" pitchFamily="34" charset="0"/>
            </a:endParaRPr>
          </a:p>
          <a:p>
            <a:r>
              <a:rPr lang="fr-FR" sz="2500" dirty="0">
                <a:latin typeface="Century Gothic" panose="020B0502020202020204" pitchFamily="34" charset="0"/>
              </a:rPr>
              <a:t>Il est </a:t>
            </a:r>
            <a:r>
              <a:rPr lang="fr-FR" sz="2500" dirty="0" smtClean="0">
                <a:latin typeface="Century Gothic" panose="020B0502020202020204" pitchFamily="34" charset="0"/>
              </a:rPr>
              <a:t>composé de 9 images animées (films en noir et blanc) et 1 image fixe </a:t>
            </a:r>
            <a:r>
              <a:rPr lang="fr-FR" sz="2500" dirty="0">
                <a:latin typeface="Century Gothic" panose="020B0502020202020204" pitchFamily="34" charset="0"/>
              </a:rPr>
              <a:t>(</a:t>
            </a:r>
            <a:r>
              <a:rPr lang="fr-FR" sz="2500" dirty="0" smtClean="0">
                <a:latin typeface="Century Gothic" panose="020B0502020202020204" pitchFamily="34" charset="0"/>
              </a:rPr>
              <a:t>autochrome </a:t>
            </a:r>
            <a:r>
              <a:rPr lang="fr-FR" sz="2500" dirty="0">
                <a:latin typeface="Century Gothic" panose="020B0502020202020204" pitchFamily="34" charset="0"/>
              </a:rPr>
              <a:t>= </a:t>
            </a:r>
            <a:r>
              <a:rPr lang="fr-FR" sz="2500" dirty="0" smtClean="0">
                <a:latin typeface="Century Gothic" panose="020B0502020202020204" pitchFamily="34" charset="0"/>
              </a:rPr>
              <a:t>photographie </a:t>
            </a:r>
            <a:r>
              <a:rPr lang="fr-FR" sz="2500" dirty="0">
                <a:latin typeface="Century Gothic" panose="020B0502020202020204" pitchFamily="34" charset="0"/>
              </a:rPr>
              <a:t>en </a:t>
            </a:r>
            <a:r>
              <a:rPr lang="fr-FR" sz="2500" dirty="0" smtClean="0">
                <a:latin typeface="Century Gothic" panose="020B0502020202020204" pitchFamily="34" charset="0"/>
              </a:rPr>
              <a:t>couleurs).</a:t>
            </a:r>
          </a:p>
          <a:p>
            <a:r>
              <a:rPr lang="fr-FR" sz="2500" dirty="0" smtClean="0">
                <a:latin typeface="Century Gothic" panose="020B0502020202020204" pitchFamily="34" charset="0"/>
              </a:rPr>
              <a:t>Pour </a:t>
            </a:r>
            <a:r>
              <a:rPr lang="fr-FR" sz="2500" dirty="0">
                <a:latin typeface="Century Gothic" panose="020B0502020202020204" pitchFamily="34" charset="0"/>
              </a:rPr>
              <a:t>consulter et/ou télécharger ces images, rendez-vous sur le portail des collections du musée : </a:t>
            </a:r>
            <a:r>
              <a:rPr lang="fr-FR" sz="2500" dirty="0">
                <a:latin typeface="Century Gothic" panose="020B0502020202020204" pitchFamily="34" charset="0"/>
                <a:hlinkClick r:id="rId2"/>
              </a:rPr>
              <a:t>https://collections.albert-kahn.hauts-de-seine.fr</a:t>
            </a:r>
            <a:r>
              <a:rPr lang="fr-FR" sz="25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733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705392" y="393700"/>
            <a:ext cx="2241489" cy="964837"/>
          </a:xfrm>
        </p:spPr>
        <p:txBody>
          <a:bodyPr>
            <a:normAutofit/>
          </a:bodyPr>
          <a:lstStyle/>
          <a:p>
            <a:r>
              <a:rPr lang="fr-FR" sz="2000" b="1" cap="none" dirty="0" smtClean="0">
                <a:latin typeface="Century Gothic" panose="020B0502020202020204" pitchFamily="34" charset="0"/>
              </a:rPr>
              <a:t>Thématique n°1</a:t>
            </a:r>
            <a:br>
              <a:rPr lang="fr-FR" sz="2000" b="1" cap="none" dirty="0" smtClean="0">
                <a:latin typeface="Century Gothic" panose="020B0502020202020204" pitchFamily="34" charset="0"/>
              </a:rPr>
            </a:br>
            <a:r>
              <a:rPr lang="fr-FR" sz="2000" dirty="0" smtClean="0">
                <a:latin typeface="GGkahnBold" panose="02000500000000000000" pitchFamily="2" charset="0"/>
              </a:rPr>
              <a:t>‣</a:t>
            </a:r>
            <a:r>
              <a:rPr lang="fr-FR" sz="2000" dirty="0" smtClean="0">
                <a:latin typeface="Century Gothic" panose="020B0502020202020204" pitchFamily="34" charset="0"/>
              </a:rPr>
              <a:t> La vie</a:t>
            </a:r>
            <a:br>
              <a:rPr lang="fr-FR" sz="2000" dirty="0" smtClean="0">
                <a:latin typeface="Century Gothic" panose="020B0502020202020204" pitchFamily="34" charset="0"/>
              </a:rPr>
            </a:br>
            <a:r>
              <a:rPr lang="fr-FR" sz="2000" dirty="0" smtClean="0">
                <a:latin typeface="Century Gothic" panose="020B0502020202020204" pitchFamily="34" charset="0"/>
              </a:rPr>
              <a:t>des soldats</a:t>
            </a:r>
            <a:endParaRPr lang="fr-FR" sz="2000" i="1" cap="none" dirty="0">
              <a:latin typeface="Century Gothic" panose="020B0502020202020204" pitchFamily="34" charset="0"/>
            </a:endParaRPr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705392" y="1358537"/>
            <a:ext cx="2241489" cy="5162913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Paul Castelnau, « Un soldat devant une camionnette de la Section Photographique et Cinématographique de l'Armée (S.P.C.A.) », Bergues (Nord), 2 septembre 1917, autochrome 9x12 cm, inv. A12863, conservée au Musée départemental </a:t>
            </a:r>
            <a:r>
              <a:rPr lang="fr-FR" sz="10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Albert-Kahn</a:t>
            </a: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Boulogne-Billancourt.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fr-FR" sz="10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© Département des Hauts-de-Seine 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Musée départemental </a:t>
            </a:r>
            <a:r>
              <a:rPr lang="fr-FR" sz="10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Albert-Kahn</a:t>
            </a:r>
            <a:r>
              <a:rPr lang="fr-FR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Collection des </a:t>
            </a:r>
            <a:r>
              <a:rPr lang="fr-FR" sz="1000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Archives de la Planète</a:t>
            </a:r>
            <a:endParaRPr lang="fr-FR" sz="10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fr-FR" sz="10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Fiche d’information consultable via ce lien : </a:t>
            </a: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  <a:hlinkClick r:id="rId2"/>
              </a:rPr>
              <a:t>https</a:t>
            </a:r>
            <a:r>
              <a:rPr lang="fr-FR" sz="1000" b="1" dirty="0">
                <a:solidFill>
                  <a:schemeClr val="tx1"/>
                </a:solidFill>
                <a:latin typeface="Century Gothic" panose="020B0502020202020204" pitchFamily="34" charset="0"/>
                <a:hlinkClick r:id="rId2"/>
              </a:rPr>
              <a:t>://</a:t>
            </a: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  <a:hlinkClick r:id="rId2"/>
              </a:rPr>
              <a:t>collections.albert-kahn.hauts-de-seine.fr/document/bergues-nord-france-un-soldat-devant-une-camionnette-de-la-section-photographique-et-cinmatographique-de-l-arme-s-p-c-a/617a7a40cf8b8968b3370e08</a:t>
            </a: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fr-FR" sz="1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" t="3049" r="2873" b="3238"/>
          <a:stretch/>
        </p:blipFill>
        <p:spPr>
          <a:xfrm>
            <a:off x="2866791" y="0"/>
            <a:ext cx="9325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5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705392" y="393700"/>
            <a:ext cx="2241489" cy="990963"/>
          </a:xfrm>
        </p:spPr>
        <p:txBody>
          <a:bodyPr>
            <a:normAutofit/>
          </a:bodyPr>
          <a:lstStyle/>
          <a:p>
            <a:r>
              <a:rPr lang="fr-FR" sz="2000" b="1" cap="none" dirty="0" smtClean="0">
                <a:latin typeface="Century Gothic" panose="020B0502020202020204" pitchFamily="34" charset="0"/>
              </a:rPr>
              <a:t>Thématique n°2</a:t>
            </a:r>
            <a:br>
              <a:rPr lang="fr-FR" sz="2000" b="1" cap="none" dirty="0" smtClean="0">
                <a:latin typeface="Century Gothic" panose="020B0502020202020204" pitchFamily="34" charset="0"/>
              </a:rPr>
            </a:br>
            <a:r>
              <a:rPr lang="fr-FR" sz="2000" dirty="0" smtClean="0">
                <a:latin typeface="GGkahnBold" panose="02000500000000000000" pitchFamily="2" charset="0"/>
              </a:rPr>
              <a:t>‣</a:t>
            </a:r>
            <a:r>
              <a:rPr lang="fr-FR" sz="2000" dirty="0" smtClean="0">
                <a:latin typeface="Century Gothic" panose="020B0502020202020204" pitchFamily="34" charset="0"/>
              </a:rPr>
              <a:t> La vie</a:t>
            </a:r>
            <a:br>
              <a:rPr lang="fr-FR" sz="2000" dirty="0" smtClean="0">
                <a:latin typeface="Century Gothic" panose="020B0502020202020204" pitchFamily="34" charset="0"/>
              </a:rPr>
            </a:br>
            <a:r>
              <a:rPr lang="fr-FR" sz="2000" dirty="0" smtClean="0">
                <a:latin typeface="Century Gothic" panose="020B0502020202020204" pitchFamily="34" charset="0"/>
              </a:rPr>
              <a:t>des civils</a:t>
            </a:r>
            <a:endParaRPr lang="fr-FR" sz="2000" i="1" cap="none" dirty="0">
              <a:latin typeface="Century Gothic" panose="020B0502020202020204" pitchFamily="34" charset="0"/>
            </a:endParaRPr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705392" y="1384663"/>
            <a:ext cx="2241489" cy="513678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Lucien Le Saint, « Pénuries », Paris, janvier-février 1918, film négatif 35 mm noir et blanc muet, inv. </a:t>
            </a:r>
            <a:r>
              <a:rPr lang="fr-FR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AI108015, </a:t>
            </a: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durée : 3 minutes 28 secondes, conservé au Musée départemental Albert-Kahn, Boulogne-Billancourt.</a:t>
            </a:r>
            <a:endParaRPr lang="fr-FR" sz="1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fr-FR" sz="10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© Département des Hauts-de-Seine 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Musée départemental Albert-Kahn 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Collection des </a:t>
            </a:r>
            <a:r>
              <a:rPr lang="fr-FR" sz="1000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Archives de la Planète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fr-FR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Fiche d’information consultable via ce lien : </a:t>
            </a:r>
            <a:r>
              <a:rPr lang="fr-FR" sz="1000" b="1" dirty="0">
                <a:solidFill>
                  <a:schemeClr val="tx1"/>
                </a:solidFill>
                <a:latin typeface="Century Gothic" panose="020B0502020202020204" pitchFamily="34" charset="0"/>
                <a:hlinkClick r:id="rId2"/>
              </a:rPr>
              <a:t>https://</a:t>
            </a: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  <a:hlinkClick r:id="rId2"/>
              </a:rPr>
              <a:t>collections.albert-kahn.hauts-de-seine.fr/document/n-c/617aa7e0cf8b8968b338c9ba</a:t>
            </a: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fr-FR" sz="1000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11" y="-1"/>
            <a:ext cx="8573589" cy="685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4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705392" y="393700"/>
            <a:ext cx="2241489" cy="990963"/>
          </a:xfrm>
        </p:spPr>
        <p:txBody>
          <a:bodyPr>
            <a:normAutofit/>
          </a:bodyPr>
          <a:lstStyle/>
          <a:p>
            <a:r>
              <a:rPr lang="fr-FR" sz="2000" b="1" cap="none" dirty="0" smtClean="0">
                <a:latin typeface="Century Gothic" panose="020B0502020202020204" pitchFamily="34" charset="0"/>
              </a:rPr>
              <a:t>Thématique n°2</a:t>
            </a:r>
            <a:br>
              <a:rPr lang="fr-FR" sz="2000" b="1" cap="none" dirty="0" smtClean="0">
                <a:latin typeface="Century Gothic" panose="020B0502020202020204" pitchFamily="34" charset="0"/>
              </a:rPr>
            </a:br>
            <a:r>
              <a:rPr lang="fr-FR" sz="2000" dirty="0" smtClean="0">
                <a:latin typeface="GGkahnBold" panose="02000500000000000000" pitchFamily="2" charset="0"/>
              </a:rPr>
              <a:t>‣</a:t>
            </a:r>
            <a:r>
              <a:rPr lang="fr-FR" sz="2000" dirty="0" smtClean="0">
                <a:latin typeface="Century Gothic" panose="020B0502020202020204" pitchFamily="34" charset="0"/>
              </a:rPr>
              <a:t> La vie</a:t>
            </a:r>
            <a:br>
              <a:rPr lang="fr-FR" sz="2000" dirty="0" smtClean="0">
                <a:latin typeface="Century Gothic" panose="020B0502020202020204" pitchFamily="34" charset="0"/>
              </a:rPr>
            </a:br>
            <a:r>
              <a:rPr lang="fr-FR" sz="2000" dirty="0" smtClean="0">
                <a:latin typeface="Century Gothic" panose="020B0502020202020204" pitchFamily="34" charset="0"/>
              </a:rPr>
              <a:t>des civils</a:t>
            </a:r>
            <a:endParaRPr lang="fr-FR" sz="2000" i="1" cap="none" dirty="0">
              <a:latin typeface="Century Gothic" panose="020B0502020202020204" pitchFamily="34" charset="0"/>
            </a:endParaRPr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705392" y="1384663"/>
            <a:ext cx="2241489" cy="5136787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Lucien Le Saint, « Les boulevards, quai de la Madeleine », Paris, janvier 1918, film négatif 35 mm noir et blanc muet, inv. </a:t>
            </a:r>
            <a:r>
              <a:rPr lang="fr-FR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AI108005, </a:t>
            </a: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durée : 5 minutes 13 secondes, conservé au Musée départemental Albert-Kahn, Boulogne-Billancourt.</a:t>
            </a:r>
            <a:endParaRPr lang="fr-FR" sz="1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fr-FR" sz="10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© Département des Hauts-de-Seine 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Musée départemental Albert-Kahn 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Collection des </a:t>
            </a:r>
            <a:r>
              <a:rPr lang="fr-FR" sz="1000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Archives de la Planète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fr-FR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Fiche d’information consultable via ce lien : </a:t>
            </a:r>
            <a:r>
              <a:rPr lang="fr-FR" sz="1000" b="1" dirty="0">
                <a:solidFill>
                  <a:schemeClr val="tx1"/>
                </a:solidFill>
                <a:latin typeface="Century Gothic" panose="020B0502020202020204" pitchFamily="34" charset="0"/>
                <a:hlinkClick r:id="rId2"/>
              </a:rPr>
              <a:t>https://</a:t>
            </a: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  <a:hlinkClick r:id="rId2"/>
              </a:rPr>
              <a:t>collections.albert-kahn.hauts-de-seine.fr/document/n-c/617aa7e0cf8b8968b338c9b9</a:t>
            </a: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fr-FR" sz="1000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11" y="-1"/>
            <a:ext cx="8573589" cy="685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4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705392" y="393700"/>
            <a:ext cx="2241489" cy="951774"/>
          </a:xfrm>
        </p:spPr>
        <p:txBody>
          <a:bodyPr>
            <a:normAutofit/>
          </a:bodyPr>
          <a:lstStyle/>
          <a:p>
            <a:r>
              <a:rPr lang="fr-FR" sz="2000" b="1" cap="none" dirty="0" smtClean="0">
                <a:latin typeface="Century Gothic" panose="020B0502020202020204" pitchFamily="34" charset="0"/>
              </a:rPr>
              <a:t>Thématique n°2</a:t>
            </a:r>
            <a:br>
              <a:rPr lang="fr-FR" sz="2000" b="1" cap="none" dirty="0" smtClean="0">
                <a:latin typeface="Century Gothic" panose="020B0502020202020204" pitchFamily="34" charset="0"/>
              </a:rPr>
            </a:br>
            <a:r>
              <a:rPr lang="fr-FR" sz="2000" dirty="0" smtClean="0">
                <a:latin typeface="GGkahnBold" panose="02000500000000000000" pitchFamily="2" charset="0"/>
              </a:rPr>
              <a:t>‣</a:t>
            </a:r>
            <a:r>
              <a:rPr lang="fr-FR" sz="2000" dirty="0" smtClean="0">
                <a:latin typeface="Century Gothic" panose="020B0502020202020204" pitchFamily="34" charset="0"/>
              </a:rPr>
              <a:t> La vie</a:t>
            </a:r>
            <a:br>
              <a:rPr lang="fr-FR" sz="2000" dirty="0" smtClean="0">
                <a:latin typeface="Century Gothic" panose="020B0502020202020204" pitchFamily="34" charset="0"/>
              </a:rPr>
            </a:br>
            <a:r>
              <a:rPr lang="fr-FR" sz="2000" dirty="0" smtClean="0">
                <a:latin typeface="Century Gothic" panose="020B0502020202020204" pitchFamily="34" charset="0"/>
              </a:rPr>
              <a:t>des civils</a:t>
            </a:r>
            <a:endParaRPr lang="fr-FR" sz="2000" i="1" cap="none" dirty="0">
              <a:latin typeface="Century Gothic" panose="020B0502020202020204" pitchFamily="34" charset="0"/>
            </a:endParaRPr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705392" y="1345474"/>
            <a:ext cx="2241489" cy="5175976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Lucien Le Saint, « Paris manifeste sa joie le jour de l’Armistice », Paris, 11 novembre 1918, film positif 35 mm noir et blanc muet, inv. </a:t>
            </a:r>
            <a:r>
              <a:rPr lang="fr-FR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AI90875, </a:t>
            </a: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durée : 10 minutes 47 secondes, conservé au Musée départemental Albert-Kahn, Boulogne-Billancourt.</a:t>
            </a:r>
            <a:endParaRPr lang="fr-FR" sz="1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fr-FR" sz="10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© Département des Hauts-de-Seine 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Musée départemental Albert-Kahn 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Collection des </a:t>
            </a:r>
            <a:r>
              <a:rPr lang="fr-FR" sz="1000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Archives de la Planète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fr-FR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Fiche d’information consultable via ce lien : </a:t>
            </a:r>
            <a:r>
              <a:rPr lang="fr-FR" sz="1000" b="1" dirty="0">
                <a:solidFill>
                  <a:schemeClr val="tx1"/>
                </a:solidFill>
                <a:latin typeface="Century Gothic" panose="020B0502020202020204" pitchFamily="34" charset="0"/>
                <a:hlinkClick r:id="rId2"/>
              </a:rPr>
              <a:t>https://</a:t>
            </a: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  <a:hlinkClick r:id="rId2"/>
              </a:rPr>
              <a:t>collections.albert-kahn.hauts-de-seine.fr/document/n-c/617aa7e0cf8b8968b338c393</a:t>
            </a: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fr-FR" sz="10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11" y="-1"/>
            <a:ext cx="8573589" cy="685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0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705392" y="393700"/>
            <a:ext cx="2241489" cy="1513477"/>
          </a:xfrm>
        </p:spPr>
        <p:txBody>
          <a:bodyPr>
            <a:normAutofit/>
          </a:bodyPr>
          <a:lstStyle/>
          <a:p>
            <a:r>
              <a:rPr lang="fr-FR" sz="2000" b="1" cap="none" dirty="0" smtClean="0">
                <a:latin typeface="Century Gothic" panose="020B0502020202020204" pitchFamily="34" charset="0"/>
              </a:rPr>
              <a:t>Thématique n°3</a:t>
            </a:r>
            <a:br>
              <a:rPr lang="fr-FR" sz="2000" b="1" cap="none" dirty="0" smtClean="0">
                <a:latin typeface="Century Gothic" panose="020B0502020202020204" pitchFamily="34" charset="0"/>
              </a:rPr>
            </a:br>
            <a:r>
              <a:rPr lang="fr-FR" sz="2000" dirty="0" smtClean="0">
                <a:latin typeface="GGkahnBold" panose="02000500000000000000" pitchFamily="2" charset="0"/>
              </a:rPr>
              <a:t>‣</a:t>
            </a:r>
            <a:r>
              <a:rPr lang="fr-FR" sz="2000" dirty="0" smtClean="0">
                <a:latin typeface="Century Gothic" panose="020B0502020202020204" pitchFamily="34" charset="0"/>
              </a:rPr>
              <a:t> Dénoncer la guerre, promouvoir la paix</a:t>
            </a:r>
            <a:endParaRPr lang="fr-FR" sz="2000" i="1" cap="none" dirty="0">
              <a:latin typeface="Century Gothic" panose="020B0502020202020204" pitchFamily="34" charset="0"/>
            </a:endParaRPr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705392" y="1907177"/>
            <a:ext cx="2241489" cy="4614273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Lucien </a:t>
            </a:r>
            <a:r>
              <a:rPr lang="fr-FR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 Saint, </a:t>
            </a: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« Signature </a:t>
            </a:r>
            <a:r>
              <a:rPr lang="fr-FR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 la </a:t>
            </a: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Paix », Versailles, 28 </a:t>
            </a:r>
            <a:r>
              <a:rPr lang="fr-FR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juin 1919, film négatif 35 mm noir et blanc muet, inv. AI90882, durée : 1 minute 40 secondes, conservé au Musée départemental Albert-Kahn, Boulogne-Billancourt.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fr-FR" sz="10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© Département des Hauts-de-Seine 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Musée départemental Albert-Kahn 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Collection des </a:t>
            </a:r>
            <a:r>
              <a:rPr lang="fr-FR" sz="1000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Archives de la Planète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fr-FR" sz="1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Fiche d’information consultable via ce lien : </a:t>
            </a:r>
            <a:r>
              <a:rPr lang="fr-FR" sz="1000" b="1" dirty="0">
                <a:solidFill>
                  <a:schemeClr val="tx1"/>
                </a:solidFill>
                <a:latin typeface="Century Gothic" panose="020B0502020202020204" pitchFamily="34" charset="0"/>
                <a:hlinkClick r:id="rId2"/>
              </a:rPr>
              <a:t>https://</a:t>
            </a: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  <a:hlinkClick r:id="rId2"/>
              </a:rPr>
              <a:t>collections.albert-kahn.hauts-de-seine.fr/document/n-c/617aa7e0cf8b8968b338c396</a:t>
            </a: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fr-FR" sz="10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4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705392" y="393700"/>
            <a:ext cx="2241489" cy="1487351"/>
          </a:xfrm>
        </p:spPr>
        <p:txBody>
          <a:bodyPr>
            <a:normAutofit/>
          </a:bodyPr>
          <a:lstStyle/>
          <a:p>
            <a:r>
              <a:rPr lang="fr-FR" sz="2000" b="1" cap="none" dirty="0" smtClean="0">
                <a:latin typeface="Century Gothic" panose="020B0502020202020204" pitchFamily="34" charset="0"/>
              </a:rPr>
              <a:t>Thématique n°3</a:t>
            </a:r>
            <a:br>
              <a:rPr lang="fr-FR" sz="2000" b="1" cap="none" dirty="0" smtClean="0">
                <a:latin typeface="Century Gothic" panose="020B0502020202020204" pitchFamily="34" charset="0"/>
              </a:rPr>
            </a:br>
            <a:r>
              <a:rPr lang="fr-FR" sz="2000" dirty="0" smtClean="0">
                <a:latin typeface="GGkahnBold" panose="02000500000000000000" pitchFamily="2" charset="0"/>
              </a:rPr>
              <a:t>‣</a:t>
            </a:r>
            <a:r>
              <a:rPr lang="fr-FR" sz="2000" dirty="0" smtClean="0">
                <a:latin typeface="Century Gothic" panose="020B0502020202020204" pitchFamily="34" charset="0"/>
              </a:rPr>
              <a:t> Dénoncer la guerre, promouvoir la paix</a:t>
            </a:r>
            <a:endParaRPr lang="fr-FR" sz="2000" i="1" cap="none" dirty="0">
              <a:latin typeface="Century Gothic" panose="020B0502020202020204" pitchFamily="34" charset="0"/>
            </a:endParaRPr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705392" y="1881051"/>
            <a:ext cx="2241489" cy="4640399"/>
          </a:xfrm>
          <a:prstGeom prst="rect">
            <a:avLst/>
          </a:prstGeom>
        </p:spPr>
        <p:txBody>
          <a:bodyPr vert="horz" lIns="180000" tIns="180000" rIns="180000" bIns="18000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Lucien </a:t>
            </a:r>
            <a:r>
              <a:rPr lang="fr-FR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 Saint, « En dirigeable sur les champs de bataille. De Bailleul au Mont-Saint-Éloi </a:t>
            </a: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», </a:t>
            </a:r>
            <a:r>
              <a:rPr lang="fr-FR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août 1919, film positif 35 mm noir et blanc muet, inv. AI37923, durée : 15 minutes, conservé au Musée départemental Albert-Kahn, Boulogne-Billancourt.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fr-FR" sz="10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© Département des Hauts-de-Seine 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Musée départemental Albert-Kahn ;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Collection des </a:t>
            </a:r>
            <a:r>
              <a:rPr lang="fr-FR" sz="1000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Archives de la Planète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fr-FR" sz="1000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Fiche </a:t>
            </a:r>
            <a:r>
              <a:rPr lang="fr-FR" sz="1000" dirty="0">
                <a:solidFill>
                  <a:schemeClr val="tx1"/>
                </a:solidFill>
                <a:latin typeface="Century Gothic" panose="020B0502020202020204" pitchFamily="34" charset="0"/>
              </a:rPr>
              <a:t>d’information consultable via ce lien : </a:t>
            </a:r>
            <a:r>
              <a:rPr lang="fr-FR" sz="1000" b="1" dirty="0">
                <a:solidFill>
                  <a:schemeClr val="tx1"/>
                </a:solidFill>
                <a:latin typeface="Century Gothic" panose="020B0502020202020204" pitchFamily="34" charset="0"/>
                <a:hlinkClick r:id="rId2"/>
              </a:rPr>
              <a:t>https://</a:t>
            </a: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  <a:hlinkClick r:id="rId2"/>
              </a:rPr>
              <a:t>collections.albert-kahn.hauts-de-seine.fr/document/n-c/617aa7e0cf8b8968b338b919</a:t>
            </a:r>
            <a:r>
              <a:rPr lang="fr-FR" sz="1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fr-FR" sz="10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TM10001105[[fn=Cadrage]]</Template>
  <TotalTime>2441</TotalTime>
  <Words>904</Words>
  <Application>Microsoft Office PowerPoint</Application>
  <PresentationFormat>Grand écran</PresentationFormat>
  <Paragraphs>89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Century Gothic</vt:lpstr>
      <vt:lpstr>Franklin Gothic Book</vt:lpstr>
      <vt:lpstr>GGkahnBold</vt:lpstr>
      <vt:lpstr>Crop</vt:lpstr>
      <vt:lpstr>Les images de la Première Guerre mondiale</vt:lpstr>
      <vt:lpstr>Musée départemental Albert-Kahn</vt:lpstr>
      <vt:lpstr>Composition de la sélection</vt:lpstr>
      <vt:lpstr>Thématique n°1 ‣ La vie des soldats</vt:lpstr>
      <vt:lpstr>Thématique n°2 ‣ La vie des civils</vt:lpstr>
      <vt:lpstr>Thématique n°2 ‣ La vie des civils</vt:lpstr>
      <vt:lpstr>Thématique n°2 ‣ La vie des civils</vt:lpstr>
      <vt:lpstr>Thématique n°3 ‣ Dénoncer la guerre, promouvoir la paix</vt:lpstr>
      <vt:lpstr>Thématique n°3 ‣ Dénoncer la guerre, promouvoir la paix</vt:lpstr>
      <vt:lpstr>Thématique n°3 ‣ Dénoncer la guerre, promouvoir la paix</vt:lpstr>
      <vt:lpstr>Thématique n°4 ‣ Entre patriotisme et volonté de réparation</vt:lpstr>
      <vt:lpstr>Thématique n°4 ‣ Entre patriotisme et volonté de réparation</vt:lpstr>
      <vt:lpstr>Thématique n°4 ‣ Entre patriotisme et volonté de réparation</vt:lpstr>
    </vt:vector>
  </TitlesOfParts>
  <Company>Conseil départemental des Hauts-de-Seine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Propositions d’ateliers en classe</dc:title>
  <dc:creator>SELLIER Julie - PACT/DCU/MDAK/UPV</dc:creator>
  <cp:lastModifiedBy>SELLIER Julie - PACT/DCU/MDAK/UPV</cp:lastModifiedBy>
  <cp:revision>294</cp:revision>
  <dcterms:created xsi:type="dcterms:W3CDTF">2021-10-28T12:10:41Z</dcterms:created>
  <dcterms:modified xsi:type="dcterms:W3CDTF">2022-09-08T13:41:24Z</dcterms:modified>
</cp:coreProperties>
</file>